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76" r:id="rId17"/>
    <p:sldId id="269" r:id="rId18"/>
    <p:sldId id="270" r:id="rId19"/>
    <p:sldId id="271" r:id="rId20"/>
    <p:sldId id="272" r:id="rId21"/>
    <p:sldId id="277" r:id="rId22"/>
    <p:sldId id="273" r:id="rId23"/>
    <p:sldId id="274" r:id="rId24"/>
    <p:sldId id="275" r:id="rId25"/>
  </p:sldIdLst>
  <p:sldSz cx="12192000" cy="6858000"/>
  <p:notesSz cx="6858000" cy="9144000"/>
  <p:custDataLst>
    <p:tags r:id="rId2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74F885-2AA1-813B-139C-FA34F80FCFCB}" name="Hiroyuki Tanaka (JP)" initials="HT" userId="S::hiroyuki.h.tanaka@pwc.com::bc141883-52d0-49f8-8069-3fc917f079c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伊藤　達也" initials="伊藤　達也" lastIdx="7" clrIdx="0">
    <p:extLst>
      <p:ext uri="{19B8F6BF-5375-455C-9EA6-DF929625EA0E}">
        <p15:presenceInfo xmlns:p15="http://schemas.microsoft.com/office/powerpoint/2012/main" userId="S-1-5-21-2584162954-2024034027-3327744939-140942" providerId="AD"/>
      </p:ext>
    </p:extLst>
  </p:cmAuthor>
  <p:cmAuthor id="2" name="石川　智也" initials="石川　智也" lastIdx="2" clrIdx="1">
    <p:extLst>
      <p:ext uri="{19B8F6BF-5375-455C-9EA6-DF929625EA0E}">
        <p15:presenceInfo xmlns:p15="http://schemas.microsoft.com/office/powerpoint/2012/main" userId="石川　智也" providerId="None"/>
      </p:ext>
    </p:extLst>
  </p:cmAuthor>
  <p:cmAuthor id="3" name="石川　智也" initials="石川　智也 [2]" lastIdx="1" clrIdx="2">
    <p:extLst>
      <p:ext uri="{19B8F6BF-5375-455C-9EA6-DF929625EA0E}">
        <p15:presenceInfo xmlns:p15="http://schemas.microsoft.com/office/powerpoint/2012/main" userId="S::T0523311@taims.metro.tokyo.jp::ad3eeb46-9992-4330-bfe3-dadce05de7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5B9BD5"/>
    <a:srgbClr val="ECEEF3"/>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84" autoAdjust="0"/>
    <p:restoredTop sz="95388" autoAdjust="0"/>
  </p:normalViewPr>
  <p:slideViewPr>
    <p:cSldViewPr snapToGrid="0">
      <p:cViewPr varScale="1">
        <p:scale>
          <a:sx n="82" d="100"/>
          <a:sy n="82" d="100"/>
        </p:scale>
        <p:origin x="9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B10E34-D49C-4E99-9982-D74739741FC2}" type="datetimeFigureOut">
              <a:rPr kumimoji="1" lang="ja-JP" altLang="en-US" smtClean="0"/>
              <a:t>2025/7/1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36D06-D2CE-48C8-9A5A-A8A4FB82BBD8}" type="slidenum">
              <a:rPr kumimoji="1" lang="ja-JP" altLang="en-US" smtClean="0"/>
              <a:t>‹#›</a:t>
            </a:fld>
            <a:endParaRPr kumimoji="1" lang="ja-JP" altLang="en-US"/>
          </a:p>
        </p:txBody>
      </p:sp>
    </p:spTree>
    <p:extLst>
      <p:ext uri="{BB962C8B-B14F-4D97-AF65-F5344CB8AC3E}">
        <p14:creationId xmlns:p14="http://schemas.microsoft.com/office/powerpoint/2010/main" val="16725496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630238"/>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9AAED7-EB68-B44B-A29A-E9CFE7A1147D}" type="slidenum">
              <a:rPr kumimoji="1" lang="ja-JP" altLang="en-US" sz="1200" b="0" i="0" u="none" strike="noStrike" kern="1200" cap="none" spc="0" normalizeH="0" baseline="0" noProof="0" smtClean="0">
                <a:ln>
                  <a:noFill/>
                </a:ln>
                <a:solidFill>
                  <a:srgbClr val="000000"/>
                </a:solidFill>
                <a:effectLst/>
                <a:uLnTx/>
                <a:uFillTx/>
                <a:latin typeface="Arial"/>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srgbClr val="000000"/>
              </a:solidFill>
              <a:effectLst/>
              <a:uLnTx/>
              <a:uFillTx/>
              <a:latin typeface="Arial"/>
              <a:ea typeface="Meiryo UI"/>
              <a:cs typeface="+mn-cs"/>
            </a:endParaRPr>
          </a:p>
        </p:txBody>
      </p:sp>
    </p:spTree>
    <p:extLst>
      <p:ext uri="{BB962C8B-B14F-4D97-AF65-F5344CB8AC3E}">
        <p14:creationId xmlns:p14="http://schemas.microsoft.com/office/powerpoint/2010/main" val="1596453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E36D06-D2CE-48C8-9A5A-A8A4FB82BBD8}" type="slidenum">
              <a:rPr kumimoji="1" lang="ja-JP" altLang="en-US" smtClean="0"/>
              <a:t>15</a:t>
            </a:fld>
            <a:endParaRPr kumimoji="1" lang="ja-JP" altLang="en-US"/>
          </a:p>
        </p:txBody>
      </p:sp>
    </p:spTree>
    <p:extLst>
      <p:ext uri="{BB962C8B-B14F-4D97-AF65-F5344CB8AC3E}">
        <p14:creationId xmlns:p14="http://schemas.microsoft.com/office/powerpoint/2010/main" val="1185116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598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A1EA45-BF6A-8E89-F9CE-BFA62AF363CC}"/>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
        <p:nvSpPr>
          <p:cNvPr id="16" name="Title 1"/>
          <p:cNvSpPr>
            <a:spLocks noGrp="1"/>
          </p:cNvSpPr>
          <p:nvPr>
            <p:ph type="title" hasCustomPrompt="1"/>
          </p:nvPr>
        </p:nvSpPr>
        <p:spPr>
          <a:xfrm>
            <a:off x="164757" y="0"/>
            <a:ext cx="12027243" cy="864973"/>
          </a:xfrm>
          <a:noFill/>
        </p:spPr>
        <p:txBody>
          <a:bodyPr anchor="b" anchorCtr="0">
            <a:normAutofit/>
          </a:bodyPr>
          <a:lstStyle>
            <a:lvl1pPr>
              <a:defRPr sz="2400" b="0">
                <a:solidFill>
                  <a:schemeClr val="tx1"/>
                </a:solidFill>
                <a:latin typeface="Meiryo UI" panose="020B0604030504040204" pitchFamily="50" charset="-128"/>
                <a:ea typeface="Meiryo UI" panose="020B0604030504040204" pitchFamily="50" charset="-128"/>
              </a:defRPr>
            </a:lvl1pPr>
          </a:lstStyle>
          <a:p>
            <a:r>
              <a:rPr lang="ja-JP" altLang="en-US" dirty="0"/>
              <a:t>スライドタイトル</a:t>
            </a:r>
            <a:endParaRPr lang="en-US" dirty="0"/>
          </a:p>
        </p:txBody>
      </p:sp>
      <p:sp>
        <p:nvSpPr>
          <p:cNvPr id="17" name="テキスト プレースホルダー 7">
            <a:extLst>
              <a:ext uri="{FF2B5EF4-FFF2-40B4-BE49-F238E27FC236}">
                <a16:creationId xmlns:a16="http://schemas.microsoft.com/office/drawing/2014/main" id="{352AA91C-BA99-49B3-A2B3-A46CC27EDD4C}"/>
              </a:ext>
            </a:extLst>
          </p:cNvPr>
          <p:cNvSpPr>
            <a:spLocks noGrp="1"/>
          </p:cNvSpPr>
          <p:nvPr>
            <p:ph type="body" sz="quarter" idx="13" hasCustomPrompt="1"/>
          </p:nvPr>
        </p:nvSpPr>
        <p:spPr>
          <a:xfrm>
            <a:off x="164757" y="938530"/>
            <a:ext cx="12027243" cy="421740"/>
          </a:xfrm>
          <a:ln>
            <a:noFill/>
          </a:ln>
        </p:spPr>
        <p:txBody>
          <a:bodyPr>
            <a:noAutofit/>
          </a:bodyPr>
          <a:lstStyle>
            <a:lvl1pPr marL="0" indent="0">
              <a:buNone/>
              <a:defRPr sz="2000">
                <a:latin typeface="Meiryo UI" panose="020B0604030504040204" pitchFamily="50" charset="-128"/>
                <a:ea typeface="Meiryo UI" panose="020B0604030504040204" pitchFamily="50" charset="-128"/>
              </a:defRPr>
            </a:lvl1pPr>
            <a:lvl2pPr>
              <a:defRPr sz="2000"/>
            </a:lvl2pPr>
            <a:lvl3pPr>
              <a:defRPr sz="2000"/>
            </a:lvl3pPr>
            <a:lvl4pPr>
              <a:defRPr sz="2000"/>
            </a:lvl4pPr>
            <a:lvl5pPr>
              <a:defRPr sz="2000"/>
            </a:lvl5pPr>
          </a:lstStyle>
          <a:p>
            <a:pPr lvl="0"/>
            <a:r>
              <a:rPr kumimoji="1" lang="ja-JP" altLang="en-US" dirty="0"/>
              <a:t>スライドメッセージ</a:t>
            </a:r>
          </a:p>
        </p:txBody>
      </p:sp>
      <p:cxnSp>
        <p:nvCxnSpPr>
          <p:cNvPr id="18" name="直線コネクタ 17">
            <a:extLst>
              <a:ext uri="{FF2B5EF4-FFF2-40B4-BE49-F238E27FC236}">
                <a16:creationId xmlns:a16="http://schemas.microsoft.com/office/drawing/2014/main" id="{2608B1AB-62A6-4F54-B5A1-4C62CD78A7D1}"/>
              </a:ext>
            </a:extLst>
          </p:cNvPr>
          <p:cNvCxnSpPr/>
          <p:nvPr userDrawn="1"/>
        </p:nvCxnSpPr>
        <p:spPr>
          <a:xfrm>
            <a:off x="0" y="908050"/>
            <a:ext cx="1219200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24341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正方形/長方形 2"/>
          <p:cNvSpPr/>
          <p:nvPr userDrawn="1"/>
        </p:nvSpPr>
        <p:spPr>
          <a:xfrm>
            <a:off x="0" y="0"/>
            <a:ext cx="12192000" cy="685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a:solidFill>
                  <a:schemeClr val="bg1"/>
                </a:solidFill>
              </a:rPr>
              <a:t>APPENDIX</a:t>
            </a:r>
            <a:endParaRPr kumimoji="1" lang="ja-JP" altLang="en-US" sz="3200" dirty="0">
              <a:solidFill>
                <a:schemeClr val="bg1"/>
              </a:solidFill>
            </a:endParaRPr>
          </a:p>
        </p:txBody>
      </p:sp>
    </p:spTree>
    <p:extLst>
      <p:ext uri="{BB962C8B-B14F-4D97-AF65-F5344CB8AC3E}">
        <p14:creationId xmlns:p14="http://schemas.microsoft.com/office/powerpoint/2010/main" val="87624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画像3枚">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4F42E522-CE3A-6008-C8C6-04F66A8E510F}"/>
              </a:ext>
            </a:extLst>
          </p:cNvPr>
          <p:cNvSpPr>
            <a:spLocks noGrp="1"/>
          </p:cNvSpPr>
          <p:nvPr>
            <p:ph type="title" hasCustomPrompt="1"/>
          </p:nvPr>
        </p:nvSpPr>
        <p:spPr>
          <a:xfrm>
            <a:off x="370800" y="334800"/>
            <a:ext cx="11448000" cy="412538"/>
          </a:xfrm>
        </p:spPr>
        <p:txBody>
          <a:bodyPr tIns="0" bIns="0">
            <a:noAutofit/>
          </a:bodyPr>
          <a:lstStyle>
            <a:lvl1pPr>
              <a:defRPr sz="2600"/>
            </a:lvl1pPr>
          </a:lstStyle>
          <a:p>
            <a:r>
              <a:rPr kumimoji="1" lang="ja-JP" altLang="en-US"/>
              <a:t>［タイトル］</a:t>
            </a:r>
          </a:p>
        </p:txBody>
      </p:sp>
      <p:sp>
        <p:nvSpPr>
          <p:cNvPr id="4" name="テキスト ボックス 3">
            <a:extLst>
              <a:ext uri="{FF2B5EF4-FFF2-40B4-BE49-F238E27FC236}">
                <a16:creationId xmlns:a16="http://schemas.microsoft.com/office/drawing/2014/main" id="{8C3C35FC-0C2C-C5D6-0210-3A570FE264A2}"/>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
        <p:nvSpPr>
          <p:cNvPr id="5" name="Picture Placeholder 6">
            <a:extLst>
              <a:ext uri="{FF2B5EF4-FFF2-40B4-BE49-F238E27FC236}">
                <a16:creationId xmlns:a16="http://schemas.microsoft.com/office/drawing/2014/main" id="{8D8BF745-92BD-988C-34D0-74B4D7534C7D}"/>
              </a:ext>
            </a:extLst>
          </p:cNvPr>
          <p:cNvSpPr>
            <a:spLocks noGrp="1"/>
          </p:cNvSpPr>
          <p:nvPr>
            <p:ph type="pic" sz="quarter" idx="13" hasCustomPrompt="1"/>
          </p:nvPr>
        </p:nvSpPr>
        <p:spPr bwMode="gray">
          <a:xfrm>
            <a:off x="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
        <p:nvSpPr>
          <p:cNvPr id="2" name="Picture Placeholder 6">
            <a:extLst>
              <a:ext uri="{FF2B5EF4-FFF2-40B4-BE49-F238E27FC236}">
                <a16:creationId xmlns:a16="http://schemas.microsoft.com/office/drawing/2014/main" id="{149F5F7A-6BC4-C06C-9C1E-4B267B2B2FE9}"/>
              </a:ext>
            </a:extLst>
          </p:cNvPr>
          <p:cNvSpPr>
            <a:spLocks noGrp="1"/>
          </p:cNvSpPr>
          <p:nvPr>
            <p:ph type="pic" sz="quarter" idx="14" hasCustomPrompt="1"/>
          </p:nvPr>
        </p:nvSpPr>
        <p:spPr bwMode="gray">
          <a:xfrm>
            <a:off x="408960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
        <p:nvSpPr>
          <p:cNvPr id="8" name="Picture Placeholder 6">
            <a:extLst>
              <a:ext uri="{FF2B5EF4-FFF2-40B4-BE49-F238E27FC236}">
                <a16:creationId xmlns:a16="http://schemas.microsoft.com/office/drawing/2014/main" id="{A67C5164-A259-C81F-D67B-6539C0BBF790}"/>
              </a:ext>
            </a:extLst>
          </p:cNvPr>
          <p:cNvSpPr>
            <a:spLocks noGrp="1"/>
          </p:cNvSpPr>
          <p:nvPr>
            <p:ph type="pic" sz="quarter" idx="15" hasCustomPrompt="1"/>
          </p:nvPr>
        </p:nvSpPr>
        <p:spPr bwMode="gray">
          <a:xfrm>
            <a:off x="817560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Tree>
    <p:extLst>
      <p:ext uri="{BB962C8B-B14F-4D97-AF65-F5344CB8AC3E}">
        <p14:creationId xmlns:p14="http://schemas.microsoft.com/office/powerpoint/2010/main" val="609459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写真集">
    <p:spTree>
      <p:nvGrpSpPr>
        <p:cNvPr id="1" name=""/>
        <p:cNvGrpSpPr/>
        <p:nvPr/>
      </p:nvGrpSpPr>
      <p:grpSpPr>
        <a:xfrm>
          <a:off x="0" y="0"/>
          <a:ext cx="0" cy="0"/>
          <a:chOff x="0" y="0"/>
          <a:chExt cx="0" cy="0"/>
        </a:xfrm>
      </p:grpSpPr>
      <p:sp>
        <p:nvSpPr>
          <p:cNvPr id="5" name="図プレースホルダー 4">
            <a:extLst>
              <a:ext uri="{FF2B5EF4-FFF2-40B4-BE49-F238E27FC236}">
                <a16:creationId xmlns:a16="http://schemas.microsoft.com/office/drawing/2014/main" id="{AF36B133-36B0-B253-B7D4-C28F41A61059}"/>
              </a:ext>
            </a:extLst>
          </p:cNvPr>
          <p:cNvSpPr>
            <a:spLocks noGrp="1"/>
          </p:cNvSpPr>
          <p:nvPr>
            <p:ph type="pic" sz="quarter" idx="11" hasCustomPrompt="1"/>
          </p:nvPr>
        </p:nvSpPr>
        <p:spPr>
          <a:xfrm>
            <a:off x="370800" y="334800"/>
            <a:ext cx="4420800" cy="3546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2" name="タイトル 1">
            <a:extLst>
              <a:ext uri="{FF2B5EF4-FFF2-40B4-BE49-F238E27FC236}">
                <a16:creationId xmlns:a16="http://schemas.microsoft.com/office/drawing/2014/main" id="{760F00A5-A022-0540-F2CC-D4AA03AB45B3}"/>
              </a:ext>
            </a:extLst>
          </p:cNvPr>
          <p:cNvSpPr>
            <a:spLocks noGrp="1"/>
          </p:cNvSpPr>
          <p:nvPr>
            <p:ph type="title" hasCustomPrompt="1"/>
          </p:nvPr>
        </p:nvSpPr>
        <p:spPr>
          <a:xfrm>
            <a:off x="370800" y="2422800"/>
            <a:ext cx="4420800" cy="1458000"/>
          </a:xfrm>
        </p:spPr>
        <p:txBody>
          <a:bodyPr>
            <a:noAutofit/>
          </a:bodyPr>
          <a:lstStyle>
            <a:lvl1pPr algn="ctr">
              <a:defRPr sz="2130" b="0">
                <a:solidFill>
                  <a:schemeClr val="bg1"/>
                </a:solidFill>
              </a:defRPr>
            </a:lvl1pPr>
          </a:lstStyle>
          <a:p>
            <a:r>
              <a:rPr kumimoji="1" lang="ja-JP" altLang="en-US"/>
              <a:t>マスター テキストの書式設定</a:t>
            </a:r>
          </a:p>
        </p:txBody>
      </p:sp>
      <p:sp>
        <p:nvSpPr>
          <p:cNvPr id="7" name="テキスト プレースホルダー 6">
            <a:extLst>
              <a:ext uri="{FF2B5EF4-FFF2-40B4-BE49-F238E27FC236}">
                <a16:creationId xmlns:a16="http://schemas.microsoft.com/office/drawing/2014/main" id="{786AAEE8-9706-2A45-5CC0-A6743ACE48DC}"/>
              </a:ext>
            </a:extLst>
          </p:cNvPr>
          <p:cNvSpPr>
            <a:spLocks noGrp="1"/>
          </p:cNvSpPr>
          <p:nvPr>
            <p:ph type="body" sz="quarter" idx="12"/>
          </p:nvPr>
        </p:nvSpPr>
        <p:spPr>
          <a:xfrm>
            <a:off x="370800" y="3988800"/>
            <a:ext cx="3420000" cy="2250000"/>
          </a:xfrm>
          <a:solidFill>
            <a:schemeClr val="accent6"/>
          </a:solidFill>
        </p:spPr>
        <p:txBody>
          <a:bodyPr anchor="ctr"/>
          <a:lstStyle>
            <a:lvl1pPr algn="l">
              <a:defRPr sz="2670" b="1"/>
            </a:lvl1pPr>
          </a:lstStyle>
          <a:p>
            <a:pPr lvl="0"/>
            <a:r>
              <a:rPr kumimoji="1" lang="ja-JP" altLang="en-US"/>
              <a:t>マスター テキストの書式設定</a:t>
            </a:r>
          </a:p>
        </p:txBody>
      </p:sp>
      <p:sp>
        <p:nvSpPr>
          <p:cNvPr id="9" name="テキスト プレースホルダー 8">
            <a:extLst>
              <a:ext uri="{FF2B5EF4-FFF2-40B4-BE49-F238E27FC236}">
                <a16:creationId xmlns:a16="http://schemas.microsoft.com/office/drawing/2014/main" id="{47250683-2213-51C3-F47C-D3BB0C13BFD4}"/>
              </a:ext>
            </a:extLst>
          </p:cNvPr>
          <p:cNvSpPr>
            <a:spLocks noGrp="1"/>
          </p:cNvSpPr>
          <p:nvPr>
            <p:ph type="body" sz="quarter" idx="13"/>
          </p:nvPr>
        </p:nvSpPr>
        <p:spPr>
          <a:xfrm>
            <a:off x="4903200" y="334800"/>
            <a:ext cx="4348800" cy="3556800"/>
          </a:xfrm>
          <a:solidFill>
            <a:schemeClr val="accent1"/>
          </a:solidFill>
        </p:spPr>
        <p:txBody>
          <a:bodyPr anchor="ctr"/>
          <a:lstStyle>
            <a:lvl1pPr algn="l">
              <a:defRPr sz="3200" b="1">
                <a:solidFill>
                  <a:schemeClr val="bg1"/>
                </a:solidFill>
              </a:defRPr>
            </a:lvl1pPr>
          </a:lstStyle>
          <a:p>
            <a:pPr lvl="0"/>
            <a:r>
              <a:rPr kumimoji="1" lang="ja-JP" altLang="en-US"/>
              <a:t>マスター テキストの書式設定</a:t>
            </a:r>
          </a:p>
        </p:txBody>
      </p:sp>
      <p:sp>
        <p:nvSpPr>
          <p:cNvPr id="11" name="図プレースホルダー 10">
            <a:extLst>
              <a:ext uri="{FF2B5EF4-FFF2-40B4-BE49-F238E27FC236}">
                <a16:creationId xmlns:a16="http://schemas.microsoft.com/office/drawing/2014/main" id="{D127BBDB-D025-FD8A-C85D-A801D42BDD16}"/>
              </a:ext>
            </a:extLst>
          </p:cNvPr>
          <p:cNvSpPr>
            <a:spLocks noGrp="1"/>
          </p:cNvSpPr>
          <p:nvPr>
            <p:ph type="pic" sz="quarter" idx="14" hasCustomPrompt="1"/>
          </p:nvPr>
        </p:nvSpPr>
        <p:spPr>
          <a:xfrm>
            <a:off x="3877200" y="3988800"/>
            <a:ext cx="5371200" cy="2249487"/>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3" name="テキスト プレースホルダー 12">
            <a:extLst>
              <a:ext uri="{FF2B5EF4-FFF2-40B4-BE49-F238E27FC236}">
                <a16:creationId xmlns:a16="http://schemas.microsoft.com/office/drawing/2014/main" id="{A7430A91-EF7E-38AA-26AE-08F2AE017756}"/>
              </a:ext>
            </a:extLst>
          </p:cNvPr>
          <p:cNvSpPr>
            <a:spLocks noGrp="1"/>
          </p:cNvSpPr>
          <p:nvPr>
            <p:ph type="body" sz="quarter" idx="15"/>
          </p:nvPr>
        </p:nvSpPr>
        <p:spPr>
          <a:xfrm>
            <a:off x="3877200" y="5400000"/>
            <a:ext cx="5371200" cy="838800"/>
          </a:xfrm>
        </p:spPr>
        <p:txBody>
          <a:bodyPr anchor="t" anchorCtr="0"/>
          <a:lstStyle>
            <a:lvl1pPr algn="ctr">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kumimoji="1" lang="ja-JP" altLang="en-US"/>
              <a:t>マスター テキストの書式設定</a:t>
            </a:r>
          </a:p>
        </p:txBody>
      </p:sp>
      <p:sp>
        <p:nvSpPr>
          <p:cNvPr id="15" name="テキスト プレースホルダー 14">
            <a:extLst>
              <a:ext uri="{FF2B5EF4-FFF2-40B4-BE49-F238E27FC236}">
                <a16:creationId xmlns:a16="http://schemas.microsoft.com/office/drawing/2014/main" id="{8E3F89E9-9AFA-9CD7-A1FE-3F17B7226957}"/>
              </a:ext>
            </a:extLst>
          </p:cNvPr>
          <p:cNvSpPr>
            <a:spLocks noGrp="1"/>
          </p:cNvSpPr>
          <p:nvPr>
            <p:ph type="body" sz="quarter" idx="16"/>
          </p:nvPr>
        </p:nvSpPr>
        <p:spPr>
          <a:xfrm>
            <a:off x="9360000" y="334800"/>
            <a:ext cx="2473200" cy="1699200"/>
          </a:xfrm>
          <a:solidFill>
            <a:schemeClr val="accent6"/>
          </a:solidFill>
        </p:spPr>
        <p:txBody>
          <a:bodyPr anchor="ct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17" name="図プレースホルダー 16">
            <a:extLst>
              <a:ext uri="{FF2B5EF4-FFF2-40B4-BE49-F238E27FC236}">
                <a16:creationId xmlns:a16="http://schemas.microsoft.com/office/drawing/2014/main" id="{36D62073-F3ED-902D-ABDD-53B579CEBC66}"/>
              </a:ext>
            </a:extLst>
          </p:cNvPr>
          <p:cNvSpPr>
            <a:spLocks noGrp="1"/>
          </p:cNvSpPr>
          <p:nvPr>
            <p:ph type="pic" sz="quarter" idx="17" hasCustomPrompt="1"/>
          </p:nvPr>
        </p:nvSpPr>
        <p:spPr>
          <a:xfrm>
            <a:off x="9349200" y="2138400"/>
            <a:ext cx="2484000" cy="2682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9" name="テキスト プレースホルダー 18">
            <a:extLst>
              <a:ext uri="{FF2B5EF4-FFF2-40B4-BE49-F238E27FC236}">
                <a16:creationId xmlns:a16="http://schemas.microsoft.com/office/drawing/2014/main" id="{4A8E1685-4EC8-2142-116E-6C7F07537E72}"/>
              </a:ext>
            </a:extLst>
          </p:cNvPr>
          <p:cNvSpPr>
            <a:spLocks noGrp="1"/>
          </p:cNvSpPr>
          <p:nvPr>
            <p:ph type="body" sz="quarter" idx="18"/>
          </p:nvPr>
        </p:nvSpPr>
        <p:spPr>
          <a:xfrm>
            <a:off x="9360000" y="3744000"/>
            <a:ext cx="2473200" cy="1076400"/>
          </a:xfrm>
        </p:spPr>
        <p:txBody>
          <a:bodyP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21" name="テキスト プレースホルダー 20">
            <a:extLst>
              <a:ext uri="{FF2B5EF4-FFF2-40B4-BE49-F238E27FC236}">
                <a16:creationId xmlns:a16="http://schemas.microsoft.com/office/drawing/2014/main" id="{A9A8FCD4-EB65-F684-B13F-80CED75EC550}"/>
              </a:ext>
            </a:extLst>
          </p:cNvPr>
          <p:cNvSpPr>
            <a:spLocks noGrp="1"/>
          </p:cNvSpPr>
          <p:nvPr>
            <p:ph type="body" sz="quarter" idx="19"/>
          </p:nvPr>
        </p:nvSpPr>
        <p:spPr>
          <a:xfrm>
            <a:off x="9349200" y="4928400"/>
            <a:ext cx="2469600" cy="1310400"/>
          </a:xfrm>
          <a:solidFill>
            <a:schemeClr val="accent2"/>
          </a:solidFill>
        </p:spPr>
        <p:txBody>
          <a:bodyPr anchor="ctr"/>
          <a:lstStyle>
            <a:lvl1pPr algn="ctr">
              <a:defRPr sz="2130">
                <a:solidFill>
                  <a:schemeClr val="bg1"/>
                </a:solidFill>
              </a:defRPr>
            </a:lvl1pPr>
          </a:lstStyle>
          <a:p>
            <a:pPr lvl="0"/>
            <a:r>
              <a:rPr kumimoji="1" lang="ja-JP" altLang="en-US"/>
              <a:t>マスター テキストの書式設定</a:t>
            </a:r>
          </a:p>
        </p:txBody>
      </p:sp>
      <p:sp>
        <p:nvSpPr>
          <p:cNvPr id="8" name="テキスト ボックス 7">
            <a:extLst>
              <a:ext uri="{FF2B5EF4-FFF2-40B4-BE49-F238E27FC236}">
                <a16:creationId xmlns:a16="http://schemas.microsoft.com/office/drawing/2014/main" id="{C76A7A10-7575-DD29-07D8-321ECD75E9AA}"/>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Tree>
    <p:extLst>
      <p:ext uri="{BB962C8B-B14F-4D97-AF65-F5344CB8AC3E}">
        <p14:creationId xmlns:p14="http://schemas.microsoft.com/office/powerpoint/2010/main" val="16768944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037A440-03F7-DC4B-BD06-698F971DD4B7}"/>
              </a:ext>
            </a:extLst>
          </p:cNvPr>
          <p:cNvSpPr>
            <a:spLocks noGrp="1"/>
          </p:cNvSpPr>
          <p:nvPr>
            <p:ph type="title"/>
          </p:nvPr>
        </p:nvSpPr>
        <p:spPr>
          <a:xfrm>
            <a:off x="407988" y="164693"/>
            <a:ext cx="11376026" cy="412538"/>
          </a:xfrm>
          <a:prstGeom prst="rect">
            <a:avLst/>
          </a:prstGeom>
        </p:spPr>
        <p:txBody>
          <a:bodyPr vert="horz" lIns="0" tIns="0" rIns="0" bIns="0" rtlCol="0" anchor="t" anchorCtr="0">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6DD323A-9269-AE42-951E-F08FD291D3E6}"/>
              </a:ext>
            </a:extLst>
          </p:cNvPr>
          <p:cNvSpPr>
            <a:spLocks noGrp="1"/>
          </p:cNvSpPr>
          <p:nvPr>
            <p:ph type="body" idx="1"/>
          </p:nvPr>
        </p:nvSpPr>
        <p:spPr>
          <a:xfrm>
            <a:off x="407987" y="692150"/>
            <a:ext cx="11387161" cy="5796000"/>
          </a:xfrm>
          <a:prstGeom prst="rect">
            <a:avLst/>
          </a:prstGeom>
        </p:spPr>
        <p:txBody>
          <a:bodyPr vert="horz" lIns="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181191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l" defTabSz="609555" rtl="0" eaLnBrk="1" fontAlgn="base" hangingPunct="1">
        <a:spcBef>
          <a:spcPct val="0"/>
        </a:spcBef>
        <a:spcAft>
          <a:spcPct val="0"/>
        </a:spcAft>
        <a:defRPr kumimoji="1" sz="2400" b="1" i="0" kern="1200" spc="0" baseline="0">
          <a:solidFill>
            <a:schemeClr val="accent1"/>
          </a:solidFill>
          <a:latin typeface="+mj-ea"/>
          <a:ea typeface="+mj-ea"/>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0" indent="0" algn="l" defTabSz="288000" rtl="0" eaLnBrk="1" fontAlgn="base" hangingPunct="1">
        <a:spcBef>
          <a:spcPct val="20000"/>
        </a:spcBef>
        <a:spcAft>
          <a:spcPct val="0"/>
        </a:spcAft>
        <a:buFont typeface="Arial" panose="020B0604020202020204" pitchFamily="34" charset="0"/>
        <a:buNone/>
        <a:tabLst/>
        <a:defRPr kumimoji="1" sz="1800" kern="1200">
          <a:solidFill>
            <a:schemeClr val="accent1"/>
          </a:solidFill>
          <a:latin typeface="+mn-ea"/>
          <a:ea typeface="+mn-ea"/>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4">
          <p15:clr>
            <a:srgbClr val="F26B43"/>
          </p15:clr>
        </p15:guide>
        <p15:guide id="4" orient="horz" pos="2160">
          <p15:clr>
            <a:srgbClr val="F26B43"/>
          </p15:clr>
        </p15:guide>
        <p15:guide id="7" pos="3840">
          <p15:clr>
            <a:srgbClr val="F26B43"/>
          </p15:clr>
        </p15:guide>
        <p15:guide id="8" pos="7446">
          <p15:clr>
            <a:srgbClr val="F26B43"/>
          </p15:clr>
        </p15:guide>
        <p15:guide id="9" orient="horz" pos="3929">
          <p15:clr>
            <a:srgbClr val="F26B43"/>
          </p15:clr>
        </p15:guide>
        <p15:guide id="10" orient="horz" pos="572">
          <p15:clr>
            <a:srgbClr val="F26B43"/>
          </p15:clr>
        </p15:guide>
        <p15:guide id="12" orient="horz" pos="420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90D6F00D-7740-42AA-BC3E-48C95D2F0782}"/>
              </a:ext>
            </a:extLst>
          </p:cNvPr>
          <p:cNvSpPr txBox="1">
            <a:spLocks/>
          </p:cNvSpPr>
          <p:nvPr/>
        </p:nvSpPr>
        <p:spPr>
          <a:xfrm>
            <a:off x="336000" y="2734613"/>
            <a:ext cx="11520000" cy="97260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ts val="3500"/>
              </a:lnSpc>
              <a:spcBef>
                <a:spcPct val="0"/>
              </a:spcBef>
              <a:spcAft>
                <a:spcPts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『2025</a:t>
            </a: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年度　東京ベイｅＳＧプロジェクト　先行プロジェクト</a:t>
            </a:r>
            <a:r>
              <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a:t>
            </a:r>
            <a:br>
              <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b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企画提案書</a:t>
            </a:r>
            <a:endPar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endParaRPr>
          </a:p>
        </p:txBody>
      </p:sp>
      <p:sp>
        <p:nvSpPr>
          <p:cNvPr id="6" name="字幕 2">
            <a:extLst>
              <a:ext uri="{FF2B5EF4-FFF2-40B4-BE49-F238E27FC236}">
                <a16:creationId xmlns:a16="http://schemas.microsoft.com/office/drawing/2014/main" id="{CA0D71FB-F45C-47FD-A10C-FFF99D7C9F07}"/>
              </a:ext>
            </a:extLst>
          </p:cNvPr>
          <p:cNvSpPr txBox="1">
            <a:spLocks/>
          </p:cNvSpPr>
          <p:nvPr/>
        </p:nvSpPr>
        <p:spPr>
          <a:xfrm>
            <a:off x="7472769" y="5104384"/>
            <a:ext cx="4473359" cy="10552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令和</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7</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日</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（代表団体名）</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（連携事業者名）</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lang="en-US" altLang="ja-JP" sz="1600" dirty="0">
                <a:solidFill>
                  <a:srgbClr val="000000"/>
                </a:solidFill>
                <a:latin typeface="Meiryo UI" panose="020B0604030504040204" pitchFamily="50" charset="-128"/>
                <a:ea typeface="Meiryo UI" panose="020B0604030504040204" pitchFamily="50" charset="-128"/>
              </a:rPr>
              <a:t>XXX</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 name="テキスト ボックス 1"/>
          <p:cNvSpPr txBox="1"/>
          <p:nvPr/>
        </p:nvSpPr>
        <p:spPr>
          <a:xfrm>
            <a:off x="11094307" y="192135"/>
            <a:ext cx="976184" cy="457200"/>
          </a:xfrm>
          <a:prstGeom prst="rect">
            <a:avLst/>
          </a:prstGeom>
          <a:noFill/>
          <a:ln>
            <a:solidFill>
              <a:schemeClr val="tx1"/>
            </a:solidFill>
          </a:ln>
        </p:spPr>
        <p:txBody>
          <a:bodyPr wrap="square" lIns="0" rIns="0" rtlCol="0" anchor="ctr">
            <a:noAutofit/>
          </a:bodyPr>
          <a:lstStyle/>
          <a:p>
            <a:pPr marL="0" marR="0" lvl="0" indent="0" algn="ctr" defTabSz="2880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a:ea typeface="Meiryo UI"/>
                <a:cs typeface="+mn-cs"/>
              </a:rPr>
              <a:t>様式３</a:t>
            </a:r>
          </a:p>
        </p:txBody>
      </p:sp>
    </p:spTree>
    <p:extLst>
      <p:ext uri="{BB962C8B-B14F-4D97-AF65-F5344CB8AC3E}">
        <p14:creationId xmlns:p14="http://schemas.microsoft.com/office/powerpoint/2010/main" val="3896231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a:t>【</a:t>
            </a:r>
            <a:r>
              <a:rPr lang="ja-JP" altLang="en-US"/>
              <a:t>３　実施計画</a:t>
            </a:r>
            <a:r>
              <a:rPr lang="en-US" altLang="ja-JP"/>
              <a:t>】</a:t>
            </a:r>
            <a:br>
              <a:rPr lang="en-US" altLang="ja-JP"/>
            </a:br>
            <a:r>
              <a:rPr lang="en-US" altLang="ja-JP"/>
              <a:t>【</a:t>
            </a:r>
            <a:r>
              <a:rPr lang="ja-JP" altLang="en-US"/>
              <a:t>３</a:t>
            </a:r>
            <a:r>
              <a:rPr lang="en-US" altLang="ja-JP"/>
              <a:t>.</a:t>
            </a:r>
            <a:r>
              <a:rPr lang="ja-JP" altLang="en-US"/>
              <a:t>１　実施スケジュール</a:t>
            </a:r>
            <a:r>
              <a:rPr lang="en-US" altLang="ja-JP"/>
              <a:t>】</a:t>
            </a:r>
            <a:endParaRPr kumimoji="1" lang="ja-JP" altLang="en-US"/>
          </a:p>
        </p:txBody>
      </p:sp>
      <p:sp>
        <p:nvSpPr>
          <p:cNvPr id="3" name="テキスト プレースホルダー 2"/>
          <p:cNvSpPr>
            <a:spLocks noGrp="1"/>
          </p:cNvSpPr>
          <p:nvPr>
            <p:ph type="body" sz="quarter" idx="13"/>
          </p:nvPr>
        </p:nvSpPr>
        <p:spPr>
          <a:xfrm>
            <a:off x="336000" y="938530"/>
            <a:ext cx="11520000" cy="421740"/>
          </a:xfrm>
        </p:spPr>
        <p:txBody>
          <a:bodyPr/>
          <a:lstStyle/>
          <a:p>
            <a:endParaRPr kumimoji="1" lang="ja-JP" altLang="en-US"/>
          </a:p>
        </p:txBody>
      </p:sp>
      <p:sp>
        <p:nvSpPr>
          <p:cNvPr id="9" name="テキスト プレースホルダー 2"/>
          <p:cNvSpPr txBox="1">
            <a:spLocks/>
          </p:cNvSpPr>
          <p:nvPr/>
        </p:nvSpPr>
        <p:spPr>
          <a:xfrm>
            <a:off x="317157" y="1090930"/>
            <a:ext cx="12027243"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ja-JP" altLang="en-US" sz="2000" b="0" i="0" u="none" strike="noStrike" kern="1200" cap="none" spc="0" normalizeH="0" baseline="0" noProof="0">
              <a:ln>
                <a:noFill/>
              </a:ln>
              <a:solidFill>
                <a:srgbClr val="070F26"/>
              </a:solidFill>
              <a:effectLst/>
              <a:uLnTx/>
              <a:uFillTx/>
              <a:latin typeface="Meiryo UI" panose="020B0604030504040204" pitchFamily="50" charset="-128"/>
              <a:ea typeface="Meiryo UI" panose="020B0604030504040204" pitchFamily="50" charset="-128"/>
              <a:cs typeface="Arial"/>
            </a:endParaRPr>
          </a:p>
        </p:txBody>
      </p:sp>
      <p:sp>
        <p:nvSpPr>
          <p:cNvPr id="10" name="テキスト プレースホルダー 2"/>
          <p:cNvSpPr txBox="1">
            <a:spLocks/>
          </p:cNvSpPr>
          <p:nvPr/>
        </p:nvSpPr>
        <p:spPr>
          <a:xfrm rot="5400000">
            <a:off x="522897" y="5337540"/>
            <a:ext cx="1003645" cy="421740"/>
          </a:xfrm>
          <a:prstGeom prst="rect">
            <a:avLst/>
          </a:prstGeom>
          <a:ln>
            <a:noFill/>
          </a:ln>
        </p:spPr>
        <p:txBody>
          <a:bodyPr vert="horz" lIns="0" tIns="0" rIns="0" bIns="0" rtlCol="0" anchor="ctr">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a:t>
            </a:r>
          </a:p>
        </p:txBody>
      </p:sp>
      <p:graphicFrame>
        <p:nvGraphicFramePr>
          <p:cNvPr id="7" name="Table 1">
            <a:extLst>
              <a:ext uri="{FF2B5EF4-FFF2-40B4-BE49-F238E27FC236}">
                <a16:creationId xmlns:a16="http://schemas.microsoft.com/office/drawing/2014/main" id="{70F7A05F-3AB8-6B18-1D9F-D2B154C2ACC5}"/>
              </a:ext>
            </a:extLst>
          </p:cNvPr>
          <p:cNvGraphicFramePr>
            <a:graphicFrameLocks noGrp="1"/>
          </p:cNvGraphicFramePr>
          <p:nvPr>
            <p:extLst>
              <p:ext uri="{D42A27DB-BD31-4B8C-83A1-F6EECF244321}">
                <p14:modId xmlns:p14="http://schemas.microsoft.com/office/powerpoint/2010/main" val="2999602737"/>
              </p:ext>
            </p:extLst>
          </p:nvPr>
        </p:nvGraphicFramePr>
        <p:xfrm>
          <a:off x="336000" y="1690587"/>
          <a:ext cx="11520000" cy="3004210"/>
        </p:xfrm>
        <a:graphic>
          <a:graphicData uri="http://schemas.openxmlformats.org/drawingml/2006/table">
            <a:tbl>
              <a:tblPr firstRow="1" bandRow="1">
                <a:tableStyleId>{E8B1032C-EA38-4F05-BA0D-38AFFFC7BED3}</a:tableStyleId>
              </a:tblPr>
              <a:tblGrid>
                <a:gridCol w="180000">
                  <a:extLst>
                    <a:ext uri="{9D8B030D-6E8A-4147-A177-3AD203B41FA5}">
                      <a16:colId xmlns:a16="http://schemas.microsoft.com/office/drawing/2014/main" val="702884268"/>
                    </a:ext>
                  </a:extLst>
                </a:gridCol>
                <a:gridCol w="1080000">
                  <a:extLst>
                    <a:ext uri="{9D8B030D-6E8A-4147-A177-3AD203B41FA5}">
                      <a16:colId xmlns:a16="http://schemas.microsoft.com/office/drawing/2014/main" val="2758532071"/>
                    </a:ext>
                  </a:extLst>
                </a:gridCol>
                <a:gridCol w="1134000">
                  <a:extLst>
                    <a:ext uri="{9D8B030D-6E8A-4147-A177-3AD203B41FA5}">
                      <a16:colId xmlns:a16="http://schemas.microsoft.com/office/drawing/2014/main" val="3074038869"/>
                    </a:ext>
                  </a:extLst>
                </a:gridCol>
                <a:gridCol w="1134000">
                  <a:extLst>
                    <a:ext uri="{9D8B030D-6E8A-4147-A177-3AD203B41FA5}">
                      <a16:colId xmlns:a16="http://schemas.microsoft.com/office/drawing/2014/main" val="3976845356"/>
                    </a:ext>
                  </a:extLst>
                </a:gridCol>
                <a:gridCol w="252000">
                  <a:extLst>
                    <a:ext uri="{9D8B030D-6E8A-4147-A177-3AD203B41FA5}">
                      <a16:colId xmlns:a16="http://schemas.microsoft.com/office/drawing/2014/main" val="1168072400"/>
                    </a:ext>
                  </a:extLst>
                </a:gridCol>
                <a:gridCol w="252000">
                  <a:extLst>
                    <a:ext uri="{9D8B030D-6E8A-4147-A177-3AD203B41FA5}">
                      <a16:colId xmlns:a16="http://schemas.microsoft.com/office/drawing/2014/main" val="2543022884"/>
                    </a:ext>
                  </a:extLst>
                </a:gridCol>
                <a:gridCol w="252000">
                  <a:extLst>
                    <a:ext uri="{9D8B030D-6E8A-4147-A177-3AD203B41FA5}">
                      <a16:colId xmlns:a16="http://schemas.microsoft.com/office/drawing/2014/main" val="1022560584"/>
                    </a:ext>
                  </a:extLst>
                </a:gridCol>
                <a:gridCol w="252000">
                  <a:extLst>
                    <a:ext uri="{9D8B030D-6E8A-4147-A177-3AD203B41FA5}">
                      <a16:colId xmlns:a16="http://schemas.microsoft.com/office/drawing/2014/main" val="177821493"/>
                    </a:ext>
                  </a:extLst>
                </a:gridCol>
                <a:gridCol w="252000">
                  <a:extLst>
                    <a:ext uri="{9D8B030D-6E8A-4147-A177-3AD203B41FA5}">
                      <a16:colId xmlns:a16="http://schemas.microsoft.com/office/drawing/2014/main" val="1936389354"/>
                    </a:ext>
                  </a:extLst>
                </a:gridCol>
                <a:gridCol w="252000">
                  <a:extLst>
                    <a:ext uri="{9D8B030D-6E8A-4147-A177-3AD203B41FA5}">
                      <a16:colId xmlns:a16="http://schemas.microsoft.com/office/drawing/2014/main" val="311389131"/>
                    </a:ext>
                  </a:extLst>
                </a:gridCol>
                <a:gridCol w="252000">
                  <a:extLst>
                    <a:ext uri="{9D8B030D-6E8A-4147-A177-3AD203B41FA5}">
                      <a16:colId xmlns:a16="http://schemas.microsoft.com/office/drawing/2014/main" val="3196125909"/>
                    </a:ext>
                  </a:extLst>
                </a:gridCol>
                <a:gridCol w="252000">
                  <a:extLst>
                    <a:ext uri="{9D8B030D-6E8A-4147-A177-3AD203B41FA5}">
                      <a16:colId xmlns:a16="http://schemas.microsoft.com/office/drawing/2014/main" val="3947116446"/>
                    </a:ext>
                  </a:extLst>
                </a:gridCol>
                <a:gridCol w="252000">
                  <a:extLst>
                    <a:ext uri="{9D8B030D-6E8A-4147-A177-3AD203B41FA5}">
                      <a16:colId xmlns:a16="http://schemas.microsoft.com/office/drawing/2014/main" val="3291966398"/>
                    </a:ext>
                  </a:extLst>
                </a:gridCol>
                <a:gridCol w="252000">
                  <a:extLst>
                    <a:ext uri="{9D8B030D-6E8A-4147-A177-3AD203B41FA5}">
                      <a16:colId xmlns:a16="http://schemas.microsoft.com/office/drawing/2014/main" val="3978663327"/>
                    </a:ext>
                  </a:extLst>
                </a:gridCol>
                <a:gridCol w="252000">
                  <a:extLst>
                    <a:ext uri="{9D8B030D-6E8A-4147-A177-3AD203B41FA5}">
                      <a16:colId xmlns:a16="http://schemas.microsoft.com/office/drawing/2014/main" val="2070184455"/>
                    </a:ext>
                  </a:extLst>
                </a:gridCol>
                <a:gridCol w="252000">
                  <a:extLst>
                    <a:ext uri="{9D8B030D-6E8A-4147-A177-3AD203B41FA5}">
                      <a16:colId xmlns:a16="http://schemas.microsoft.com/office/drawing/2014/main" val="2219303876"/>
                    </a:ext>
                  </a:extLst>
                </a:gridCol>
                <a:gridCol w="252000">
                  <a:extLst>
                    <a:ext uri="{9D8B030D-6E8A-4147-A177-3AD203B41FA5}">
                      <a16:colId xmlns:a16="http://schemas.microsoft.com/office/drawing/2014/main" val="2832431791"/>
                    </a:ext>
                  </a:extLst>
                </a:gridCol>
                <a:gridCol w="252000">
                  <a:extLst>
                    <a:ext uri="{9D8B030D-6E8A-4147-A177-3AD203B41FA5}">
                      <a16:colId xmlns:a16="http://schemas.microsoft.com/office/drawing/2014/main" val="3824155225"/>
                    </a:ext>
                  </a:extLst>
                </a:gridCol>
                <a:gridCol w="252000">
                  <a:extLst>
                    <a:ext uri="{9D8B030D-6E8A-4147-A177-3AD203B41FA5}">
                      <a16:colId xmlns:a16="http://schemas.microsoft.com/office/drawing/2014/main" val="3184478811"/>
                    </a:ext>
                  </a:extLst>
                </a:gridCol>
                <a:gridCol w="252000">
                  <a:extLst>
                    <a:ext uri="{9D8B030D-6E8A-4147-A177-3AD203B41FA5}">
                      <a16:colId xmlns:a16="http://schemas.microsoft.com/office/drawing/2014/main" val="2659001437"/>
                    </a:ext>
                  </a:extLst>
                </a:gridCol>
                <a:gridCol w="252000">
                  <a:extLst>
                    <a:ext uri="{9D8B030D-6E8A-4147-A177-3AD203B41FA5}">
                      <a16:colId xmlns:a16="http://schemas.microsoft.com/office/drawing/2014/main" val="2108116740"/>
                    </a:ext>
                  </a:extLst>
                </a:gridCol>
                <a:gridCol w="252000">
                  <a:extLst>
                    <a:ext uri="{9D8B030D-6E8A-4147-A177-3AD203B41FA5}">
                      <a16:colId xmlns:a16="http://schemas.microsoft.com/office/drawing/2014/main" val="1239041259"/>
                    </a:ext>
                  </a:extLst>
                </a:gridCol>
                <a:gridCol w="432000">
                  <a:extLst>
                    <a:ext uri="{9D8B030D-6E8A-4147-A177-3AD203B41FA5}">
                      <a16:colId xmlns:a16="http://schemas.microsoft.com/office/drawing/2014/main" val="3374891409"/>
                    </a:ext>
                  </a:extLst>
                </a:gridCol>
                <a:gridCol w="432000">
                  <a:extLst>
                    <a:ext uri="{9D8B030D-6E8A-4147-A177-3AD203B41FA5}">
                      <a16:colId xmlns:a16="http://schemas.microsoft.com/office/drawing/2014/main" val="2880641483"/>
                    </a:ext>
                  </a:extLst>
                </a:gridCol>
                <a:gridCol w="432000">
                  <a:extLst>
                    <a:ext uri="{9D8B030D-6E8A-4147-A177-3AD203B41FA5}">
                      <a16:colId xmlns:a16="http://schemas.microsoft.com/office/drawing/2014/main" val="2806189869"/>
                    </a:ext>
                  </a:extLst>
                </a:gridCol>
                <a:gridCol w="432000">
                  <a:extLst>
                    <a:ext uri="{9D8B030D-6E8A-4147-A177-3AD203B41FA5}">
                      <a16:colId xmlns:a16="http://schemas.microsoft.com/office/drawing/2014/main" val="3503351591"/>
                    </a:ext>
                  </a:extLst>
                </a:gridCol>
                <a:gridCol w="432000">
                  <a:extLst>
                    <a:ext uri="{9D8B030D-6E8A-4147-A177-3AD203B41FA5}">
                      <a16:colId xmlns:a16="http://schemas.microsoft.com/office/drawing/2014/main" val="2908266282"/>
                    </a:ext>
                  </a:extLst>
                </a:gridCol>
                <a:gridCol w="432000">
                  <a:extLst>
                    <a:ext uri="{9D8B030D-6E8A-4147-A177-3AD203B41FA5}">
                      <a16:colId xmlns:a16="http://schemas.microsoft.com/office/drawing/2014/main" val="2301029011"/>
                    </a:ext>
                  </a:extLst>
                </a:gridCol>
                <a:gridCol w="432000">
                  <a:extLst>
                    <a:ext uri="{9D8B030D-6E8A-4147-A177-3AD203B41FA5}">
                      <a16:colId xmlns:a16="http://schemas.microsoft.com/office/drawing/2014/main" val="3560642272"/>
                    </a:ext>
                  </a:extLst>
                </a:gridCol>
                <a:gridCol w="432000">
                  <a:extLst>
                    <a:ext uri="{9D8B030D-6E8A-4147-A177-3AD203B41FA5}">
                      <a16:colId xmlns:a16="http://schemas.microsoft.com/office/drawing/2014/main" val="3808400938"/>
                    </a:ext>
                  </a:extLst>
                </a:gridCol>
              </a:tblGrid>
              <a:tr h="81450">
                <a:tc rowSpan="3">
                  <a:txBody>
                    <a:bodyPr/>
                    <a:lstStyle/>
                    <a:p>
                      <a:pPr algn="ctr"/>
                      <a:endPar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808080"/>
                    </a:solidFill>
                  </a:tcPr>
                </a:tc>
                <a:tc rowSpan="3">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実施項目</a:t>
                      </a:r>
                    </a:p>
                  </a:txBody>
                  <a:tcPr marL="18000" marR="18000" marT="18000" marB="1800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808080"/>
                    </a:solidFill>
                  </a:tcPr>
                </a:tc>
                <a:tc rowSpan="3">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達成条件</a:t>
                      </a:r>
                    </a:p>
                  </a:txBody>
                  <a:tcPr marL="18000" marR="18000" marT="18000" marB="1800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808080"/>
                    </a:solidFill>
                  </a:tcPr>
                </a:tc>
                <a:tc rowSpan="3">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担当</a:t>
                      </a:r>
                    </a:p>
                  </a:txBody>
                  <a:tcPr marL="18000" marR="18000" marT="18000" marB="18000" anchor="ct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808080"/>
                    </a:solidFill>
                  </a:tcPr>
                </a:tc>
                <a:tc gridSpan="18">
                  <a:txBody>
                    <a:bodyPr/>
                    <a:lstStyle/>
                    <a:p>
                      <a:pPr algn="ct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FY25</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T w="12700" cap="flat" cmpd="sng" algn="ctr">
                      <a:solidFill>
                        <a:schemeClr val="bg1">
                          <a:lumMod val="85000"/>
                        </a:schemeClr>
                      </a:solidFill>
                      <a:prstDash val="solid"/>
                      <a:round/>
                      <a:headEnd type="none" w="med" len="med"/>
                      <a:tailEnd type="none" w="med" len="med"/>
                    </a:lnT>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gridSpan="4">
                  <a:txBody>
                    <a:bodyPr/>
                    <a:lstStyle/>
                    <a:p>
                      <a:pPr algn="ct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FY26</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T w="12700" cap="flat" cmpd="sng" algn="ctr">
                      <a:solidFill>
                        <a:schemeClr val="bg1">
                          <a:lumMod val="85000"/>
                        </a:schemeClr>
                      </a:solidFill>
                      <a:prstDash val="solid"/>
                      <a:round/>
                      <a:headEnd type="none" w="med" len="med"/>
                      <a:tailEnd type="none" w="med" len="med"/>
                    </a:lnT>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gridSpan="4">
                  <a:txBody>
                    <a:bodyPr/>
                    <a:lstStyle/>
                    <a:p>
                      <a:pPr algn="ct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FY27</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extLst>
                  <a:ext uri="{0D108BD9-81ED-4DB2-BD59-A6C34878D82A}">
                    <a16:rowId xmlns:a16="http://schemas.microsoft.com/office/drawing/2014/main" val="2556801679"/>
                  </a:ext>
                </a:extLst>
              </a:tr>
              <a:tr h="81450">
                <a:tc vMerge="1">
                  <a:txBody>
                    <a:bodyPr/>
                    <a:lstStyle/>
                    <a:p>
                      <a:endParaRPr kumimoji="1" lang="ja-JP" altLang="en-US"/>
                    </a:p>
                  </a:txBody>
                  <a:tcPr/>
                </a:tc>
                <a:tc vMerge="1">
                  <a:txBody>
                    <a:bodyPr/>
                    <a:lstStyle/>
                    <a:p>
                      <a:pPr algn="just"/>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rgbClr val="808080"/>
                    </a:solidFill>
                  </a:tcPr>
                </a:tc>
                <a:tc v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rgbClr val="808080"/>
                    </a:solidFill>
                  </a:tcPr>
                </a:tc>
                <a:tc v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rgbClr val="808080"/>
                    </a:solidFill>
                  </a:tcPr>
                </a:tc>
                <a:tc gridSpan="3">
                  <a:txBody>
                    <a:bodyPr/>
                    <a:lstStyle/>
                    <a:p>
                      <a:pPr algn="ct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月</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gridSpan="3">
                  <a:txBody>
                    <a:bodyPr/>
                    <a:lstStyle/>
                    <a:p>
                      <a:pPr algn="ct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月</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gridSpan="3">
                  <a:txBody>
                    <a:bodyPr/>
                    <a:lstStyle/>
                    <a:p>
                      <a:pPr algn="ct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月</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gridSpan="3">
                  <a:txBody>
                    <a:bodyPr/>
                    <a:lstStyle/>
                    <a:p>
                      <a:pPr algn="ct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月</a:t>
                      </a:r>
                      <a:endPar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rgbClr val="808080"/>
                    </a:solidFill>
                  </a:tcPr>
                </a:tc>
                <a:tc hMerge="1">
                  <a:txBody>
                    <a:bodyPr/>
                    <a:lstStyle/>
                    <a:p>
                      <a:pPr algn="ctr"/>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ctr"/>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gridSpan="3">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２月</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rgbClr val="808080"/>
                    </a:solidFill>
                  </a:tcPr>
                </a:tc>
                <a:tc hMerge="1">
                  <a:txBody>
                    <a:bodyPr/>
                    <a:lstStyle/>
                    <a:p>
                      <a:pPr algn="ctr"/>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ctr"/>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gridSpan="3">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３月</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rgbClr val="808080"/>
                    </a:solidFill>
                  </a:tcPr>
                </a:tc>
                <a:tc hMerge="1">
                  <a:txBody>
                    <a:bodyPr/>
                    <a:lstStyle/>
                    <a:p>
                      <a:pPr algn="ctr"/>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hMerge="1">
                  <a:txBody>
                    <a:bodyPr/>
                    <a:lstStyle/>
                    <a:p>
                      <a:pPr algn="ctr"/>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solidFill>
                      <a:srgbClr val="808080"/>
                    </a:solidFill>
                  </a:tcPr>
                </a:tc>
                <a:tc rowSpan="2">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１</a:t>
                      </a: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Q</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rgbClr val="808080"/>
                    </a:solidFill>
                  </a:tcPr>
                </a:tc>
                <a:tc rowSpan="2">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２</a:t>
                      </a: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Q</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rgbClr val="808080"/>
                    </a:solidFill>
                  </a:tcPr>
                </a:tc>
                <a:tc rowSpan="2">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a:t>
                      </a: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Q</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rgbClr val="808080"/>
                    </a:solidFill>
                  </a:tcPr>
                </a:tc>
                <a:tc rowSpan="2">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４</a:t>
                      </a: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Q</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rgbClr val="808080"/>
                    </a:solidFill>
                  </a:tcPr>
                </a:tc>
                <a:tc rowSpan="2">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１</a:t>
                      </a: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Q</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rgbClr val="808080"/>
                    </a:solidFill>
                  </a:tcPr>
                </a:tc>
                <a:tc rowSpan="2">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２</a:t>
                      </a: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Q</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rgbClr val="808080"/>
                    </a:solidFill>
                  </a:tcPr>
                </a:tc>
                <a:tc rowSpan="2">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３</a:t>
                      </a: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Q</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rgbClr val="808080"/>
                    </a:solidFill>
                  </a:tcPr>
                </a:tc>
                <a:tc rowSpan="2">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４</a:t>
                      </a:r>
                      <a:r>
                        <a:rPr lang="en-US" alt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Q</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808080"/>
                    </a:solidFill>
                  </a:tcPr>
                </a:tc>
                <a:extLst>
                  <a:ext uri="{0D108BD9-81ED-4DB2-BD59-A6C34878D82A}">
                    <a16:rowId xmlns:a16="http://schemas.microsoft.com/office/drawing/2014/main" val="4118582238"/>
                  </a:ext>
                </a:extLst>
              </a:tr>
              <a:tr h="102719">
                <a:tc vMerge="1">
                  <a:txBody>
                    <a:bodyPr/>
                    <a:lstStyle/>
                    <a:p>
                      <a:endParaRPr kumimoji="1" lang="ja-JP" altLang="en-US"/>
                    </a:p>
                  </a:txBody>
                  <a:tcPr/>
                </a:tc>
                <a:tc v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tc>
                <a:tc v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tc>
                <a:tc v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上</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中</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下</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上</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中</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下</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上</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中</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下</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上</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中</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下</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上</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中</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下</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上</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中</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a:txBody>
                    <a:bodyPr/>
                    <a:lstStyle/>
                    <a:p>
                      <a:pPr algn="ctr"/>
                      <a:r>
                        <a:rPr lang="ja-JP" altLang="en-US"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下</a:t>
                      </a: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rgbClr val="808080"/>
                    </a:solidFill>
                  </a:tcPr>
                </a:tc>
                <a:tc vMerge="1">
                  <a:txBody>
                    <a:bodyPr/>
                    <a:lstStyle/>
                    <a:p>
                      <a:pPr algn="ct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rgbClr val="808080"/>
                    </a:solidFill>
                  </a:tcPr>
                </a:tc>
                <a:tc vMerge="1">
                  <a:txBody>
                    <a:bodyPr/>
                    <a:lstStyle/>
                    <a:p>
                      <a:pPr algn="ct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rgbClr val="808080"/>
                    </a:solidFill>
                  </a:tcPr>
                </a:tc>
                <a:tc vMerge="1">
                  <a:txBody>
                    <a:bodyPr/>
                    <a:lstStyle/>
                    <a:p>
                      <a:pPr algn="ct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rgbClr val="808080"/>
                    </a:solidFill>
                  </a:tcPr>
                </a:tc>
                <a:tc vMerge="1">
                  <a:txBody>
                    <a:bodyPr/>
                    <a:lstStyle/>
                    <a:p>
                      <a:pPr algn="ct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rgbClr val="808080"/>
                    </a:solidFill>
                  </a:tcPr>
                </a:tc>
                <a:tc vMerge="1">
                  <a:txBody>
                    <a:bodyPr/>
                    <a:lstStyle/>
                    <a:p>
                      <a:pPr algn="ct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rgbClr val="808080"/>
                    </a:solidFill>
                  </a:tcPr>
                </a:tc>
                <a:tc vMerge="1">
                  <a:txBody>
                    <a:bodyPr/>
                    <a:lstStyle/>
                    <a:p>
                      <a:pPr algn="ct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rgbClr val="808080"/>
                    </a:solidFill>
                  </a:tcPr>
                </a:tc>
                <a:tc vMerge="1">
                  <a:txBody>
                    <a:bodyPr/>
                    <a:lstStyle/>
                    <a:p>
                      <a:pPr algn="ct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rgbClr val="808080"/>
                    </a:solidFill>
                  </a:tcPr>
                </a:tc>
                <a:tc vMerge="1">
                  <a:txBody>
                    <a:bodyPr/>
                    <a:lstStyle/>
                    <a:p>
                      <a:pPr algn="ctr"/>
                      <a:endParaRPr lang="ja-JP" sz="1000" b="1"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rgbClr val="808080"/>
                    </a:solidFill>
                  </a:tcPr>
                </a:tc>
                <a:extLst>
                  <a:ext uri="{0D108BD9-81ED-4DB2-BD59-A6C34878D82A}">
                    <a16:rowId xmlns:a16="http://schemas.microsoft.com/office/drawing/2014/main" val="2599235317"/>
                  </a:ext>
                </a:extLst>
              </a:tr>
              <a:tr h="0">
                <a:tc gridSpan="30">
                  <a:txBody>
                    <a:bodyPr/>
                    <a:lstStyle/>
                    <a:p>
                      <a:pPr algn="just"/>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実施項目１　</a:t>
                      </a:r>
                      <a:r>
                        <a:rPr lang="en-US" alt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4241100732"/>
                  </a:ext>
                </a:extLst>
              </a:tr>
              <a:tr h="102719">
                <a:tc>
                  <a:txBody>
                    <a:bodyPr/>
                    <a:lstStyle/>
                    <a:p>
                      <a:pPr algn="ct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①</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chemeClr val="bg1"/>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実施計画作成</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T w="12700" cap="flat" cmpd="sng" algn="ctr">
                      <a:solidFill>
                        <a:schemeClr val="bg1">
                          <a:lumMod val="85000"/>
                        </a:schemeClr>
                      </a:solidFill>
                      <a:prstDash val="solid"/>
                      <a:round/>
                      <a:headEnd type="none" w="med" len="med"/>
                      <a:tailEnd type="none" w="med" len="med"/>
                    </a:lnT>
                    <a:solidFill>
                      <a:schemeClr val="bg1"/>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2060338509"/>
                  </a:ext>
                </a:extLst>
              </a:tr>
              <a:tr h="102719">
                <a:tc>
                  <a:txBody>
                    <a:bodyPr/>
                    <a:lstStyle/>
                    <a:p>
                      <a:pPr algn="ct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②</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solidFill>
                      <a:schemeClr val="bg1"/>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alt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a:t>
                      </a: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庁への初回会議</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chemeClr val="bg1"/>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alt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a:t>
                      </a: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との合意</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R w="12700" cap="flat" cmpd="sng" algn="ctr">
                      <a:solidFill>
                        <a:schemeClr val="bg1">
                          <a:lumMod val="85000"/>
                        </a:schemeClr>
                      </a:solidFill>
                      <a:prstDash val="solid"/>
                      <a:round/>
                      <a:headEnd type="none" w="med" len="med"/>
                      <a:tailEnd type="none" w="med" len="med"/>
                    </a:lnR>
                    <a:solidFill>
                      <a:schemeClr val="bg1"/>
                    </a:solidFill>
                  </a:tcPr>
                </a:tc>
                <a:extLst>
                  <a:ext uri="{0D108BD9-81ED-4DB2-BD59-A6C34878D82A}">
                    <a16:rowId xmlns:a16="http://schemas.microsoft.com/office/drawing/2014/main" val="415600004"/>
                  </a:ext>
                </a:extLst>
              </a:tr>
              <a:tr h="128208">
                <a:tc>
                  <a:txBody>
                    <a:bodyPr/>
                    <a:lstStyle/>
                    <a:p>
                      <a:pPr algn="ct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③</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chemeClr val="bg1"/>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chemeClr val="bg1"/>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alt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a:t>
                      </a: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課題の把握</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69514153"/>
                  </a:ext>
                </a:extLst>
              </a:tr>
              <a:tr h="0">
                <a:tc gridSpan="30">
                  <a:txBody>
                    <a:bodyPr/>
                    <a:lstStyle/>
                    <a:p>
                      <a:pPr algn="just"/>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実施項目２　</a:t>
                      </a:r>
                      <a:r>
                        <a:rPr lang="en-US" alt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just"/>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extLst>
                  <a:ext uri="{0D108BD9-81ED-4DB2-BD59-A6C34878D82A}">
                    <a16:rowId xmlns:a16="http://schemas.microsoft.com/office/drawing/2014/main" val="2441835451"/>
                  </a:ext>
                </a:extLst>
              </a:tr>
              <a:tr h="102719">
                <a:tc>
                  <a:txBody>
                    <a:bodyPr/>
                    <a:lstStyle/>
                    <a:p>
                      <a:pPr algn="ct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①</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chemeClr val="bg1"/>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alt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T w="12700" cap="flat" cmpd="sng" algn="ctr">
                      <a:solidFill>
                        <a:schemeClr val="bg1">
                          <a:lumMod val="85000"/>
                        </a:schemeClr>
                      </a:solidFill>
                      <a:prstDash val="solid"/>
                      <a:round/>
                      <a:headEnd type="none" w="med" len="med"/>
                      <a:tailEnd type="none" w="med" len="med"/>
                    </a:lnT>
                    <a:solidFill>
                      <a:schemeClr val="bg1"/>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4123286111"/>
                  </a:ext>
                </a:extLst>
              </a:tr>
              <a:tr h="200290">
                <a:tc>
                  <a:txBody>
                    <a:bodyPr/>
                    <a:lstStyle/>
                    <a:p>
                      <a:pPr algn="ct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②</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solidFill>
                      <a:schemeClr val="bg1"/>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kumimoji="1" lang="en-US" altLang="ja-JP" sz="10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chemeClr val="bg1"/>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just"/>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R w="12700" cap="flat" cmpd="sng" algn="ctr">
                      <a:solidFill>
                        <a:schemeClr val="bg1">
                          <a:lumMod val="85000"/>
                        </a:schemeClr>
                      </a:solidFill>
                      <a:prstDash val="solid"/>
                      <a:round/>
                      <a:headEnd type="none" w="med" len="med"/>
                      <a:tailEnd type="none" w="med" len="med"/>
                    </a:lnR>
                    <a:solidFill>
                      <a:schemeClr val="bg1"/>
                    </a:solidFill>
                  </a:tcPr>
                </a:tc>
                <a:extLst>
                  <a:ext uri="{0D108BD9-81ED-4DB2-BD59-A6C34878D82A}">
                    <a16:rowId xmlns:a16="http://schemas.microsoft.com/office/drawing/2014/main" val="3948170239"/>
                  </a:ext>
                </a:extLst>
              </a:tr>
              <a:tr h="183811">
                <a:tc>
                  <a:txBody>
                    <a:bodyPr/>
                    <a:lstStyle/>
                    <a:p>
                      <a:pPr algn="ct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③</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chemeClr val="bg1"/>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kumimoji="1" lang="en-US" altLang="ja-JP" sz="10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chemeClr val="bg1"/>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2533324"/>
                  </a:ext>
                </a:extLst>
              </a:tr>
              <a:tr h="157534">
                <a:tc gridSpan="30">
                  <a:txBody>
                    <a:bodyPr/>
                    <a:lstStyle/>
                    <a:p>
                      <a:pPr algn="l"/>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実施項目３　</a:t>
                      </a:r>
                      <a:r>
                        <a:rPr lang="en-US" alt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xxxx</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tc hMerge="1">
                  <a:txBody>
                    <a:bodyPr/>
                    <a:lstStyle/>
                    <a:p>
                      <a:pPr algn="l"/>
                      <a:endParaRPr lang="ja-JP" sz="1000" b="1"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D9D9D9"/>
                    </a:solidFill>
                  </a:tcPr>
                </a:tc>
                <a:extLst>
                  <a:ext uri="{0D108BD9-81ED-4DB2-BD59-A6C34878D82A}">
                    <a16:rowId xmlns:a16="http://schemas.microsoft.com/office/drawing/2014/main" val="1614537411"/>
                  </a:ext>
                </a:extLst>
              </a:tr>
              <a:tr h="183811">
                <a:tc>
                  <a:txBody>
                    <a:bodyPr/>
                    <a:lstStyle/>
                    <a:p>
                      <a:pPr algn="ct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①</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r>
                        <a:rPr kumimoji="1" lang="en-US" altLang="ja-JP" sz="10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T w="12700" cap="flat" cmpd="sng" algn="ctr">
                      <a:solidFill>
                        <a:schemeClr val="bg1">
                          <a:lumMod val="85000"/>
                        </a:schemeClr>
                      </a:solidFill>
                      <a:prstDash val="solid"/>
                      <a:round/>
                      <a:headEnd type="none" w="med" len="med"/>
                      <a:tailEnd type="none" w="med" len="med"/>
                    </a:lnT>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922650361"/>
                  </a:ext>
                </a:extLst>
              </a:tr>
              <a:tr h="183811">
                <a:tc>
                  <a:txBody>
                    <a:bodyPr/>
                    <a:lstStyle/>
                    <a:p>
                      <a:pPr algn="ct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②</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solidFill>
                      <a:schemeClr val="bg1"/>
                    </a:solidFill>
                  </a:tcPr>
                </a:tc>
                <a:tc>
                  <a:txBody>
                    <a:bodyPr/>
                    <a:lstStyle/>
                    <a:p>
                      <a:pPr algn="l"/>
                      <a:r>
                        <a:rPr kumimoji="1" lang="en-US" altLang="ja-JP" sz="10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solidFill>
                      <a:schemeClr val="bg2">
                        <a:lumMod val="20000"/>
                        <a:lumOff val="80000"/>
                      </a:schemeClr>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R w="12700" cap="flat" cmpd="sng" algn="ctr">
                      <a:solidFill>
                        <a:schemeClr val="bg1">
                          <a:lumMod val="85000"/>
                        </a:schemeClr>
                      </a:solidFill>
                      <a:prstDash val="solid"/>
                      <a:round/>
                      <a:headEnd type="none" w="med" len="med"/>
                      <a:tailEnd type="none" w="med" len="med"/>
                    </a:lnR>
                    <a:solidFill>
                      <a:schemeClr val="bg1"/>
                    </a:solidFill>
                  </a:tcPr>
                </a:tc>
                <a:extLst>
                  <a:ext uri="{0D108BD9-81ED-4DB2-BD59-A6C34878D82A}">
                    <a16:rowId xmlns:a16="http://schemas.microsoft.com/office/drawing/2014/main" val="613383346"/>
                  </a:ext>
                </a:extLst>
              </a:tr>
              <a:tr h="183811">
                <a:tc>
                  <a:txBody>
                    <a:bodyPr/>
                    <a:lstStyle/>
                    <a:p>
                      <a:pPr algn="ctr"/>
                      <a:r>
                        <a:rPr lang="ja-JP" altLang="en-US"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③</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r>
                        <a:rPr kumimoji="1" lang="en-US" altLang="ja-JP" sz="1000" b="0" i="0" u="none" strike="noStrike" kern="1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Times New Roman" panose="02020603050405020304" pitchFamily="18" charset="0"/>
                        </a:rPr>
                        <a:t>xxxx</a:t>
                      </a:r>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nchor="ctr">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l"/>
                      <a:endParaRPr lang="ja-JP" sz="10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B w="12700" cap="flat" cmpd="sng" algn="ctr">
                      <a:solidFill>
                        <a:schemeClr val="bg1">
                          <a:lumMod val="85000"/>
                        </a:schemeClr>
                      </a:solidFill>
                      <a:prstDash val="solid"/>
                      <a:round/>
                      <a:headEnd type="none" w="med" len="med"/>
                      <a:tailEnd type="none" w="med" len="med"/>
                    </a:lnB>
                    <a:solidFill>
                      <a:schemeClr val="bg2">
                        <a:lumMod val="20000"/>
                        <a:lumOff val="80000"/>
                      </a:schemeClr>
                    </a:solidFill>
                  </a:tcPr>
                </a:tc>
                <a:tc>
                  <a:txBody>
                    <a:bodyPr/>
                    <a:lstStyle/>
                    <a:p>
                      <a:pPr algn="l"/>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8000" marR="18000" marT="18000" marB="18000">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38893731"/>
                  </a:ext>
                </a:extLst>
              </a:tr>
            </a:tbl>
          </a:graphicData>
        </a:graphic>
      </p:graphicFrame>
      <p:sp>
        <p:nvSpPr>
          <p:cNvPr id="8"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1941648">
            <a:off x="10665246" y="915347"/>
            <a:ext cx="1581278" cy="255087"/>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6" name="AutoShape 10">
            <a:extLst>
              <a:ext uri="{FF2B5EF4-FFF2-40B4-BE49-F238E27FC236}">
                <a16:creationId xmlns:a16="http://schemas.microsoft.com/office/drawing/2014/main" id="{3712233C-C24B-428F-B134-6F97BBA87E1E}"/>
              </a:ext>
            </a:extLst>
          </p:cNvPr>
          <p:cNvSpPr>
            <a:spLocks noChangeArrowheads="1"/>
          </p:cNvSpPr>
          <p:nvPr/>
        </p:nvSpPr>
        <p:spPr bwMode="auto">
          <a:xfrm>
            <a:off x="5007703" y="4838652"/>
            <a:ext cx="6912000" cy="1656000"/>
          </a:xfrm>
          <a:prstGeom prst="rect">
            <a:avLst/>
          </a:prstGeom>
          <a:solidFill>
            <a:schemeClr val="bg2">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プロジェクトの開始から終了（</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202</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●年●月）までのスケジュールを記載ください。</a:t>
            </a:r>
            <a:b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b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複数年度（</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2-3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年想定）にわたる場合は年度毎に分けるなど、全期間にわたるスケジュールを記載ください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マイルストーンを適切に設定するとともに達成条件が明らかになっているか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実施項目を具体的に整理し、バッファなど十分な期間設定を見込んで設計しているか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3092596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正方形/長方形 76">
            <a:extLst>
              <a:ext uri="{FF2B5EF4-FFF2-40B4-BE49-F238E27FC236}">
                <a16:creationId xmlns:a16="http://schemas.microsoft.com/office/drawing/2014/main" id="{97F8D4A8-E964-4308-BDAD-FF2BAEB2565B}"/>
              </a:ext>
            </a:extLst>
          </p:cNvPr>
          <p:cNvSpPr/>
          <p:nvPr/>
        </p:nvSpPr>
        <p:spPr>
          <a:xfrm>
            <a:off x="8112000" y="1966013"/>
            <a:ext cx="1800000" cy="360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プロジェクト責任者</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000000"/>
                </a:solidFill>
                <a:latin typeface="Meiryo UI" panose="020B0604030504040204" pitchFamily="50" charset="-128"/>
                <a:ea typeface="Meiryo UI" panose="020B0604030504040204" pitchFamily="50" charset="-128"/>
              </a:rPr>
              <a:t>（株式会社</a:t>
            </a:r>
            <a:r>
              <a:rPr lang="en-US" altLang="ja-JP" sz="1200" dirty="0" err="1">
                <a:solidFill>
                  <a:srgbClr val="000000"/>
                </a:solidFill>
                <a:latin typeface="Meiryo UI" panose="020B0604030504040204" pitchFamily="50" charset="-128"/>
                <a:ea typeface="Meiryo UI" panose="020B0604030504040204" pitchFamily="50" charset="-128"/>
              </a:rPr>
              <a:t>xxxx</a:t>
            </a:r>
            <a:r>
              <a:rPr lang="ja-JP" altLang="en-US" sz="1200" dirty="0">
                <a:solidFill>
                  <a:srgbClr val="000000"/>
                </a:solidFill>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8" name="正方形/長方形 77">
            <a:extLst>
              <a:ext uri="{FF2B5EF4-FFF2-40B4-BE49-F238E27FC236}">
                <a16:creationId xmlns:a16="http://schemas.microsoft.com/office/drawing/2014/main" id="{97F8D4A8-E964-4308-BDAD-FF2BAEB2565B}"/>
              </a:ext>
            </a:extLst>
          </p:cNvPr>
          <p:cNvSpPr/>
          <p:nvPr/>
        </p:nvSpPr>
        <p:spPr>
          <a:xfrm>
            <a:off x="6312000" y="2686013"/>
            <a:ext cx="1620000" cy="360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000000"/>
                </a:solidFill>
                <a:latin typeface="Meiryo UI" panose="020B0604030504040204" pitchFamily="50" charset="-128"/>
                <a:ea typeface="Meiryo UI" panose="020B0604030504040204" pitchFamily="50" charset="-128"/>
              </a:rPr>
              <a:t>（株式会社</a:t>
            </a:r>
            <a:r>
              <a:rPr lang="en-US" altLang="ja-JP" sz="1200" dirty="0" err="1">
                <a:solidFill>
                  <a:srgbClr val="000000"/>
                </a:solidFill>
                <a:latin typeface="Meiryo UI" panose="020B0604030504040204" pitchFamily="50" charset="-128"/>
                <a:ea typeface="Meiryo UI" panose="020B0604030504040204" pitchFamily="50" charset="-128"/>
              </a:rPr>
              <a:t>xxxx</a:t>
            </a:r>
            <a:r>
              <a:rPr lang="ja-JP" altLang="en-US" sz="1200" dirty="0">
                <a:solidFill>
                  <a:srgbClr val="000000"/>
                </a:solidFill>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80" name="カギ線コネクタ 79"/>
          <p:cNvCxnSpPr>
            <a:stCxn id="77" idx="2"/>
            <a:endCxn id="78" idx="0"/>
          </p:cNvCxnSpPr>
          <p:nvPr/>
        </p:nvCxnSpPr>
        <p:spPr>
          <a:xfrm rot="5400000">
            <a:off x="7887000" y="1561013"/>
            <a:ext cx="360000" cy="1890000"/>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1" name="正方形/長方形 80">
            <a:extLst>
              <a:ext uri="{FF2B5EF4-FFF2-40B4-BE49-F238E27FC236}">
                <a16:creationId xmlns:a16="http://schemas.microsoft.com/office/drawing/2014/main" id="{97F8D4A8-E964-4308-BDAD-FF2BAEB2565B}"/>
              </a:ext>
            </a:extLst>
          </p:cNvPr>
          <p:cNvSpPr/>
          <p:nvPr/>
        </p:nvSpPr>
        <p:spPr>
          <a:xfrm>
            <a:off x="8202000" y="2686013"/>
            <a:ext cx="1620000" cy="360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000000"/>
                </a:solidFill>
                <a:latin typeface="Meiryo UI" panose="020B0604030504040204" pitchFamily="50" charset="-128"/>
                <a:ea typeface="Meiryo UI" panose="020B0604030504040204" pitchFamily="50" charset="-128"/>
              </a:rPr>
              <a:t>（株式会社</a:t>
            </a:r>
            <a:r>
              <a:rPr lang="en-US" altLang="ja-JP" sz="1200" dirty="0" err="1">
                <a:solidFill>
                  <a:srgbClr val="000000"/>
                </a:solidFill>
                <a:latin typeface="Meiryo UI" panose="020B0604030504040204" pitchFamily="50" charset="-128"/>
                <a:ea typeface="Meiryo UI" panose="020B0604030504040204" pitchFamily="50" charset="-128"/>
              </a:rPr>
              <a:t>xxxx</a:t>
            </a:r>
            <a:r>
              <a:rPr lang="ja-JP" altLang="en-US" sz="1200" dirty="0">
                <a:solidFill>
                  <a:srgbClr val="000000"/>
                </a:solidFill>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82" name="カギ線コネクタ 81"/>
          <p:cNvCxnSpPr>
            <a:stCxn id="77" idx="2"/>
            <a:endCxn id="81" idx="0"/>
          </p:cNvCxnSpPr>
          <p:nvPr/>
        </p:nvCxnSpPr>
        <p:spPr>
          <a:xfrm>
            <a:off x="9012000" y="2326013"/>
            <a:ext cx="0" cy="360000"/>
          </a:xfrm>
          <a:prstGeom prst="straightConnector1">
            <a:avLst/>
          </a:prstGeom>
          <a:ln/>
        </p:spPr>
        <p:style>
          <a:lnRef idx="1">
            <a:schemeClr val="accent6"/>
          </a:lnRef>
          <a:fillRef idx="0">
            <a:schemeClr val="accent6"/>
          </a:fillRef>
          <a:effectRef idx="0">
            <a:schemeClr val="accent6"/>
          </a:effectRef>
          <a:fontRef idx="minor">
            <a:schemeClr val="tx1"/>
          </a:fontRef>
        </p:style>
      </p:cxnSp>
      <p:sp>
        <p:nvSpPr>
          <p:cNvPr id="83" name="正方形/長方形 82">
            <a:extLst>
              <a:ext uri="{FF2B5EF4-FFF2-40B4-BE49-F238E27FC236}">
                <a16:creationId xmlns:a16="http://schemas.microsoft.com/office/drawing/2014/main" id="{97F8D4A8-E964-4308-BDAD-FF2BAEB2565B}"/>
              </a:ext>
            </a:extLst>
          </p:cNvPr>
          <p:cNvSpPr/>
          <p:nvPr/>
        </p:nvSpPr>
        <p:spPr>
          <a:xfrm>
            <a:off x="10092000" y="2686013"/>
            <a:ext cx="1620000" cy="360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000000"/>
                </a:solidFill>
                <a:latin typeface="Meiryo UI" panose="020B0604030504040204" pitchFamily="50" charset="-128"/>
                <a:ea typeface="Meiryo UI" panose="020B0604030504040204" pitchFamily="50" charset="-128"/>
              </a:rPr>
              <a:t>（株式会社</a:t>
            </a:r>
            <a:r>
              <a:rPr lang="en-US" altLang="ja-JP" sz="1200" dirty="0" err="1">
                <a:solidFill>
                  <a:srgbClr val="000000"/>
                </a:solidFill>
                <a:latin typeface="Meiryo UI" panose="020B0604030504040204" pitchFamily="50" charset="-128"/>
                <a:ea typeface="Meiryo UI" panose="020B0604030504040204" pitchFamily="50" charset="-128"/>
              </a:rPr>
              <a:t>xxxx</a:t>
            </a:r>
            <a:r>
              <a:rPr lang="ja-JP" altLang="en-US" sz="1200" dirty="0">
                <a:solidFill>
                  <a:srgbClr val="000000"/>
                </a:solidFill>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84" name="カギ線コネクタ 83"/>
          <p:cNvCxnSpPr>
            <a:stCxn id="77" idx="2"/>
            <a:endCxn id="83" idx="0"/>
          </p:cNvCxnSpPr>
          <p:nvPr/>
        </p:nvCxnSpPr>
        <p:spPr>
          <a:xfrm rot="16200000" flipH="1">
            <a:off x="9777000" y="1561013"/>
            <a:ext cx="360000" cy="1890000"/>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58" name="正方形/長方形 57">
            <a:extLst>
              <a:ext uri="{FF2B5EF4-FFF2-40B4-BE49-F238E27FC236}">
                <a16:creationId xmlns:a16="http://schemas.microsoft.com/office/drawing/2014/main" id="{97F8D4A8-E964-4308-BDAD-FF2BAEB2565B}"/>
              </a:ext>
            </a:extLst>
          </p:cNvPr>
          <p:cNvSpPr/>
          <p:nvPr/>
        </p:nvSpPr>
        <p:spPr>
          <a:xfrm>
            <a:off x="2280000" y="1966013"/>
            <a:ext cx="1800000" cy="360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代表事業者</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（技術の受け手）</a:t>
            </a:r>
          </a:p>
        </p:txBody>
      </p:sp>
      <p:cxnSp>
        <p:nvCxnSpPr>
          <p:cNvPr id="7" name="カギ線コネクタ 6"/>
          <p:cNvCxnSpPr>
            <a:stCxn id="58" idx="2"/>
            <a:endCxn id="63" idx="0"/>
          </p:cNvCxnSpPr>
          <p:nvPr/>
        </p:nvCxnSpPr>
        <p:spPr>
          <a:xfrm rot="5400000">
            <a:off x="2055000" y="1561013"/>
            <a:ext cx="360000" cy="1890000"/>
          </a:xfrm>
          <a:prstGeom prst="bentConnector3">
            <a:avLst/>
          </a:prstGeom>
          <a:ln/>
        </p:spPr>
        <p:style>
          <a:lnRef idx="1">
            <a:schemeClr val="accent6"/>
          </a:lnRef>
          <a:fillRef idx="0">
            <a:schemeClr val="accent6"/>
          </a:fillRef>
          <a:effectRef idx="0">
            <a:schemeClr val="accent6"/>
          </a:effectRef>
          <a:fontRef idx="minor">
            <a:schemeClr val="tx1"/>
          </a:fontRef>
        </p:style>
      </p:cxnSp>
      <p:cxnSp>
        <p:nvCxnSpPr>
          <p:cNvPr id="19" name="カギ線コネクタ 6">
            <a:extLst>
              <a:ext uri="{FF2B5EF4-FFF2-40B4-BE49-F238E27FC236}">
                <a16:creationId xmlns:a16="http://schemas.microsoft.com/office/drawing/2014/main" id="{937B2D69-542D-757B-DCB6-6D42D35D434B}"/>
              </a:ext>
            </a:extLst>
          </p:cNvPr>
          <p:cNvCxnSpPr>
            <a:cxnSpLocks/>
            <a:stCxn id="58" idx="2"/>
            <a:endCxn id="60" idx="0"/>
          </p:cNvCxnSpPr>
          <p:nvPr/>
        </p:nvCxnSpPr>
        <p:spPr>
          <a:xfrm>
            <a:off x="3180000" y="2326013"/>
            <a:ext cx="0" cy="360000"/>
          </a:xfrm>
          <a:prstGeom prst="straightConnector1">
            <a:avLst/>
          </a:prstGeom>
          <a:ln/>
        </p:spPr>
        <p:style>
          <a:lnRef idx="1">
            <a:schemeClr val="accent6"/>
          </a:lnRef>
          <a:fillRef idx="0">
            <a:schemeClr val="accent6"/>
          </a:fillRef>
          <a:effectRef idx="0">
            <a:schemeClr val="accent6"/>
          </a:effectRef>
          <a:fontRef idx="minor">
            <a:schemeClr val="tx1"/>
          </a:fontRef>
        </p:style>
      </p:cxnSp>
      <p:sp>
        <p:nvSpPr>
          <p:cNvPr id="60" name="正方形/長方形 59">
            <a:extLst>
              <a:ext uri="{FF2B5EF4-FFF2-40B4-BE49-F238E27FC236}">
                <a16:creationId xmlns:a16="http://schemas.microsoft.com/office/drawing/2014/main" id="{97F8D4A8-E964-4308-BDAD-FF2BAEB2565B}"/>
              </a:ext>
            </a:extLst>
          </p:cNvPr>
          <p:cNvSpPr/>
          <p:nvPr/>
        </p:nvSpPr>
        <p:spPr>
          <a:xfrm>
            <a:off x="2370000" y="2686013"/>
            <a:ext cx="1620000" cy="360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連携事業者</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000000"/>
                </a:solidFill>
                <a:latin typeface="Meiryo UI" panose="020B0604030504040204" pitchFamily="50" charset="-128"/>
                <a:ea typeface="Meiryo UI" panose="020B0604030504040204" pitchFamily="50" charset="-128"/>
              </a:rPr>
              <a:t>（実証予定地の提供者）</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3" name="正方形/長方形 62">
            <a:extLst>
              <a:ext uri="{FF2B5EF4-FFF2-40B4-BE49-F238E27FC236}">
                <a16:creationId xmlns:a16="http://schemas.microsoft.com/office/drawing/2014/main" id="{97F8D4A8-E964-4308-BDAD-FF2BAEB2565B}"/>
              </a:ext>
            </a:extLst>
          </p:cNvPr>
          <p:cNvSpPr/>
          <p:nvPr/>
        </p:nvSpPr>
        <p:spPr>
          <a:xfrm>
            <a:off x="480000" y="2686013"/>
            <a:ext cx="1620000" cy="360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連携事業者</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900" dirty="0">
                <a:solidFill>
                  <a:srgbClr val="000000"/>
                </a:solidFill>
                <a:latin typeface="Meiryo UI" panose="020B0604030504040204" pitchFamily="50" charset="-128"/>
                <a:ea typeface="Meiryo UI" panose="020B0604030504040204" pitchFamily="50" charset="-128"/>
              </a:rPr>
              <a:t>（スタートアップ等技術開発事業者）</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4" name="正方形/長方形 63">
            <a:extLst>
              <a:ext uri="{FF2B5EF4-FFF2-40B4-BE49-F238E27FC236}">
                <a16:creationId xmlns:a16="http://schemas.microsoft.com/office/drawing/2014/main" id="{97F8D4A8-E964-4308-BDAD-FF2BAEB2565B}"/>
              </a:ext>
            </a:extLst>
          </p:cNvPr>
          <p:cNvSpPr/>
          <p:nvPr/>
        </p:nvSpPr>
        <p:spPr>
          <a:xfrm>
            <a:off x="4260000" y="2686013"/>
            <a:ext cx="1620000" cy="360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000000"/>
                </a:solidFill>
                <a:latin typeface="Meiryo UI" panose="020B0604030504040204" pitchFamily="50" charset="-128"/>
                <a:ea typeface="Meiryo UI" panose="020B0604030504040204" pitchFamily="50" charset="-128"/>
              </a:rPr>
              <a:t>その他</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協力団体</a:t>
            </a:r>
          </a:p>
        </p:txBody>
      </p:sp>
      <p:sp>
        <p:nvSpPr>
          <p:cNvPr id="2" name="タイトル 1"/>
          <p:cNvSpPr>
            <a:spLocks noGrp="1"/>
          </p:cNvSpPr>
          <p:nvPr>
            <p:ph type="title"/>
          </p:nvPr>
        </p:nvSpPr>
        <p:spPr>
          <a:xfrm>
            <a:off x="336000" y="-111130"/>
            <a:ext cx="11520000" cy="864973"/>
          </a:xfrm>
        </p:spPr>
        <p:txBody>
          <a:bodyPr/>
          <a:lstStyle/>
          <a:p>
            <a:r>
              <a:rPr lang="en-US" altLang="ja-JP"/>
              <a:t>【</a:t>
            </a:r>
            <a:r>
              <a:rPr lang="ja-JP" altLang="en-US"/>
              <a:t>３　実施計画</a:t>
            </a:r>
            <a:r>
              <a:rPr lang="en-US" altLang="ja-JP"/>
              <a:t>】</a:t>
            </a:r>
            <a:br>
              <a:rPr lang="en-US" altLang="ja-JP"/>
            </a:br>
            <a:r>
              <a:rPr lang="en-US" altLang="ja-JP"/>
              <a:t>【</a:t>
            </a:r>
            <a:r>
              <a:rPr lang="ja-JP" altLang="en-US"/>
              <a:t>３</a:t>
            </a:r>
            <a:r>
              <a:rPr lang="en-US" altLang="ja-JP"/>
              <a:t>.</a:t>
            </a:r>
            <a:r>
              <a:rPr lang="ja-JP" altLang="en-US"/>
              <a:t>２　実施体制・役割分担</a:t>
            </a:r>
            <a:r>
              <a:rPr lang="en-US" altLang="ja-JP"/>
              <a:t>】</a:t>
            </a:r>
            <a:endParaRPr kumimoji="1" lang="ja-JP" altLang="en-US"/>
          </a:p>
        </p:txBody>
      </p:sp>
      <p:sp>
        <p:nvSpPr>
          <p:cNvPr id="3" name="テキスト プレースホルダー 2"/>
          <p:cNvSpPr>
            <a:spLocks noGrp="1"/>
          </p:cNvSpPr>
          <p:nvPr>
            <p:ph type="body" sz="quarter" idx="13"/>
          </p:nvPr>
        </p:nvSpPr>
        <p:spPr>
          <a:xfrm>
            <a:off x="336000" y="938530"/>
            <a:ext cx="11520000" cy="421740"/>
          </a:xfrm>
        </p:spPr>
        <p:txBody>
          <a:bodyPr/>
          <a:lstStyle/>
          <a:p>
            <a:endParaRPr kumimoji="1" lang="ja-JP" altLang="en-US"/>
          </a:p>
        </p:txBody>
      </p:sp>
      <p:graphicFrame>
        <p:nvGraphicFramePr>
          <p:cNvPr id="56"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3216556915"/>
              </p:ext>
            </p:extLst>
          </p:nvPr>
        </p:nvGraphicFramePr>
        <p:xfrm>
          <a:off x="336000" y="4104783"/>
          <a:ext cx="5688000" cy="1717115"/>
        </p:xfrm>
        <a:graphic>
          <a:graphicData uri="http://schemas.openxmlformats.org/drawingml/2006/table">
            <a:tbl>
              <a:tblPr/>
              <a:tblGrid>
                <a:gridCol w="432000">
                  <a:extLst>
                    <a:ext uri="{9D8B030D-6E8A-4147-A177-3AD203B41FA5}">
                      <a16:colId xmlns:a16="http://schemas.microsoft.com/office/drawing/2014/main" val="4099293094"/>
                    </a:ext>
                  </a:extLst>
                </a:gridCol>
                <a:gridCol w="1116000">
                  <a:extLst>
                    <a:ext uri="{9D8B030D-6E8A-4147-A177-3AD203B41FA5}">
                      <a16:colId xmlns:a16="http://schemas.microsoft.com/office/drawing/2014/main" val="20000"/>
                    </a:ext>
                  </a:extLst>
                </a:gridCol>
                <a:gridCol w="1039504">
                  <a:extLst>
                    <a:ext uri="{9D8B030D-6E8A-4147-A177-3AD203B41FA5}">
                      <a16:colId xmlns:a16="http://schemas.microsoft.com/office/drawing/2014/main" val="20001"/>
                    </a:ext>
                  </a:extLst>
                </a:gridCol>
                <a:gridCol w="1094704">
                  <a:extLst>
                    <a:ext uri="{9D8B030D-6E8A-4147-A177-3AD203B41FA5}">
                      <a16:colId xmlns:a16="http://schemas.microsoft.com/office/drawing/2014/main" val="20002"/>
                    </a:ext>
                  </a:extLst>
                </a:gridCol>
                <a:gridCol w="2005792">
                  <a:extLst>
                    <a:ext uri="{9D8B030D-6E8A-4147-A177-3AD203B41FA5}">
                      <a16:colId xmlns:a16="http://schemas.microsoft.com/office/drawing/2014/main" val="20003"/>
                    </a:ext>
                  </a:extLst>
                </a:gridCol>
              </a:tblGrid>
              <a:tr h="2771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事業者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従事予定者数</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事業者の役割の概要</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代表事業者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連携事業者</a:t>
                      </a:r>
                      <a:endParaRPr kumimoji="0"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連携事業者</a:t>
                      </a:r>
                      <a:endParaRPr kumimoji="0" lang="ja-JP" altLang="en-US" sz="1050" b="1"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82334123"/>
                  </a:ext>
                </a:extLst>
              </a:tr>
              <a:tr h="28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４</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連携事業者</a:t>
                      </a:r>
                      <a:endParaRPr kumimoji="0" lang="ja-JP" altLang="en-US" sz="1050" b="1"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５</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lang="ja-JP" altLang="en-US" sz="1050" dirty="0"/>
                        <a:t>その他協力団体</a:t>
                      </a:r>
                      <a:endParaRPr lang="en-US" altLang="ja-JP" sz="1050" dirty="0"/>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9684107"/>
                  </a:ext>
                </a:extLst>
              </a:tr>
            </a:tbl>
          </a:graphicData>
        </a:graphic>
      </p:graphicFrame>
      <p:sp>
        <p:nvSpPr>
          <p:cNvPr id="7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a:off x="137617" y="3125397"/>
            <a:ext cx="6231056" cy="91519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defPPr>
              <a:defRPr lang="ja-JP"/>
            </a:defPPr>
            <a:lvl1pPr marL="285750" marR="0" lvl="0" indent="-285750" defTabSz="457200" fontAlgn="auto">
              <a:lnSpc>
                <a:spcPct val="100000"/>
              </a:lnSpc>
              <a:spcBef>
                <a:spcPts val="600"/>
              </a:spcBef>
              <a:spcAft>
                <a:spcPts val="0"/>
              </a:spcAft>
              <a:buClrTx/>
              <a:buSzTx/>
              <a:buFont typeface="Arial" panose="020B0604020202020204" pitchFamily="34" charset="0"/>
              <a:buChar char="•"/>
              <a:tabLst/>
              <a:defRPr kumimoji="0" sz="1400" b="0" i="0" u="none" strike="noStrike" kern="0" cap="none" spc="0" normalizeH="0" baseline="0">
                <a:ln>
                  <a:noFill/>
                </a:ln>
                <a:solidFill>
                  <a:prstClr val="black"/>
                </a:solidFill>
                <a:effectLst/>
                <a:uLnTx/>
                <a:uFillTx/>
                <a:latin typeface="Meiryo UI" panose="020B0604030504040204" pitchFamily="50" charset="-128"/>
              </a:defRPr>
            </a:lvl1pPr>
            <a:lvl2pPr marL="742950" marR="0" lvl="1" indent="-285750" defTabSz="457200" fontAlgn="auto">
              <a:lnSpc>
                <a:spcPct val="100000"/>
              </a:lnSpc>
              <a:spcBef>
                <a:spcPts val="600"/>
              </a:spcBef>
              <a:spcAft>
                <a:spcPts val="0"/>
              </a:spcAft>
              <a:buClrTx/>
              <a:buSzTx/>
              <a:buFont typeface="Wingdings" panose="05000000000000000000" pitchFamily="2" charset="2"/>
              <a:buChar char="ü"/>
              <a:tabLst/>
              <a:defRPr kumimoji="0" sz="1400" b="0" i="0" u="none" strike="noStrike" kern="0" cap="none" spc="0" normalizeH="0" baseline="0">
                <a:ln>
                  <a:noFill/>
                </a:ln>
                <a:solidFill>
                  <a:srgbClr val="C00000"/>
                </a:solidFill>
                <a:effectLst/>
                <a:uLnTx/>
                <a:uFillTx/>
                <a:latin typeface="Meiryo UI" panose="020B0604030504040204" pitchFamily="50" charset="-128"/>
              </a:defRPr>
            </a:lvl2pPr>
          </a:lstStyle>
          <a:p>
            <a:pPr marL="0" marR="0" lvl="0" indent="0" algn="l" defTabSz="457200" rtl="0" eaLnBrk="1" fontAlgn="auto" latinLnBrk="0" hangingPunct="1">
              <a:lnSpc>
                <a:spcPts val="1400"/>
              </a:lnSpc>
              <a:spcBef>
                <a:spcPts val="600"/>
              </a:spcBef>
              <a:spcAft>
                <a:spcPts val="0"/>
              </a:spcAft>
              <a:buClrTx/>
              <a:buSzTx/>
              <a:buFont typeface="Arial" panose="020B0604020202020204" pitchFamily="34" charset="0"/>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複数事業者</a:t>
            </a:r>
            <a:r>
              <a:rPr lang="ja-JP" altLang="en-US">
                <a:ea typeface="Meiryo UI"/>
              </a:rPr>
              <a:t>の</a:t>
            </a: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役割分担を記載すること</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ts val="1400"/>
              </a:lnSpc>
              <a:spcBef>
                <a:spcPts val="600"/>
              </a:spcBef>
              <a:spcAft>
                <a:spcPts val="0"/>
              </a:spcAft>
              <a:buClrTx/>
              <a:buSzTx/>
              <a:buFont typeface="Arial" panose="020B0604020202020204" pitchFamily="34" charset="0"/>
              <a:buNone/>
              <a:tabLst/>
              <a:defRPr/>
            </a:pPr>
            <a:r>
              <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スタートアップは明示すること</a:t>
            </a:r>
          </a:p>
          <a:p>
            <a:pPr marL="0" marR="0" lvl="0" indent="0" algn="l" defTabSz="457200" rtl="0" eaLnBrk="1" fontAlgn="auto" latinLnBrk="0" hangingPunct="1">
              <a:lnSpc>
                <a:spcPts val="1400"/>
              </a:lnSpc>
              <a:spcBef>
                <a:spcPts val="600"/>
              </a:spcBef>
              <a:spcAft>
                <a:spcPts val="0"/>
              </a:spcAft>
              <a:buClrTx/>
              <a:buSzTx/>
              <a:buFont typeface="Arial" panose="020B0604020202020204" pitchFamily="34" charset="0"/>
              <a:buNone/>
              <a:tabLst/>
              <a:defRPr/>
            </a:pPr>
            <a:r>
              <a:rPr lang="ja-JP" altLang="en-US" b="1">
                <a:ea typeface="Meiryo UI"/>
              </a:rPr>
              <a:t>コンソーシアムの構成事業者以外の連携先があれば協力団体等として明示すること</a:t>
            </a:r>
            <a:endParaRPr kumimoji="0" lang="en-US" altLang="ja-JP" sz="1400" b="1" i="0" u="none" strike="noStrike" kern="0" cap="none" spc="0" normalizeH="0" baseline="0" noProof="0">
              <a:ln>
                <a:noFill/>
              </a:ln>
              <a:solidFill>
                <a:prstClr val="black"/>
              </a:solidFill>
              <a:effectLst/>
              <a:uLnTx/>
              <a:uFillTx/>
              <a:latin typeface="Meiryo UI" panose="020B0604030504040204" pitchFamily="50" charset="-128"/>
              <a:ea typeface="Meiryo UI"/>
              <a:cs typeface="+mn-cs"/>
            </a:endParaRPr>
          </a:p>
        </p:txBody>
      </p:sp>
      <p:graphicFrame>
        <p:nvGraphicFramePr>
          <p:cNvPr id="76"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3129758079"/>
              </p:ext>
            </p:extLst>
          </p:nvPr>
        </p:nvGraphicFramePr>
        <p:xfrm>
          <a:off x="6162266" y="4104783"/>
          <a:ext cx="5688000" cy="1150223"/>
        </p:xfrm>
        <a:graphic>
          <a:graphicData uri="http://schemas.openxmlformats.org/drawingml/2006/table">
            <a:tbl>
              <a:tblPr/>
              <a:tblGrid>
                <a:gridCol w="432000">
                  <a:extLst>
                    <a:ext uri="{9D8B030D-6E8A-4147-A177-3AD203B41FA5}">
                      <a16:colId xmlns:a16="http://schemas.microsoft.com/office/drawing/2014/main" val="398132584"/>
                    </a:ext>
                  </a:extLst>
                </a:gridCol>
                <a:gridCol w="1165434">
                  <a:extLst>
                    <a:ext uri="{9D8B030D-6E8A-4147-A177-3AD203B41FA5}">
                      <a16:colId xmlns:a16="http://schemas.microsoft.com/office/drawing/2014/main" val="20002"/>
                    </a:ext>
                  </a:extLst>
                </a:gridCol>
                <a:gridCol w="1282566">
                  <a:extLst>
                    <a:ext uri="{9D8B030D-6E8A-4147-A177-3AD203B41FA5}">
                      <a16:colId xmlns:a16="http://schemas.microsoft.com/office/drawing/2014/main" val="75540912"/>
                    </a:ext>
                  </a:extLst>
                </a:gridCol>
                <a:gridCol w="1080000">
                  <a:extLst>
                    <a:ext uri="{9D8B030D-6E8A-4147-A177-3AD203B41FA5}">
                      <a16:colId xmlns:a16="http://schemas.microsoft.com/office/drawing/2014/main" val="3146155204"/>
                    </a:ext>
                  </a:extLst>
                </a:gridCol>
                <a:gridCol w="1728000">
                  <a:extLst>
                    <a:ext uri="{9D8B030D-6E8A-4147-A177-3AD203B41FA5}">
                      <a16:colId xmlns:a16="http://schemas.microsoft.com/office/drawing/2014/main" val="20003"/>
                    </a:ext>
                  </a:extLst>
                </a:gridCol>
              </a:tblGrid>
              <a:tr h="27120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担当者の役割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所属</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担当者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担当者の役割の概要</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9300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プロジェクト責任者</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sz="1050" dirty="0">
                          <a:solidFill>
                            <a:srgbClr val="000000"/>
                          </a:solidFill>
                          <a:latin typeface="Meiryo UI" panose="020B0604030504040204" pitchFamily="50" charset="-128"/>
                          <a:ea typeface="Meiryo UI" panose="020B0604030504040204" pitchFamily="50" charset="-128"/>
                        </a:rPr>
                        <a:t>株式会社</a:t>
                      </a:r>
                      <a:r>
                        <a:rPr lang="en-US" altLang="ja-JP" sz="1050" dirty="0" err="1">
                          <a:solidFill>
                            <a:srgbClr val="000000"/>
                          </a:solidFill>
                          <a:latin typeface="Meiryo UI" panose="020B0604030504040204" pitchFamily="50" charset="-128"/>
                          <a:ea typeface="Meiryo UI" panose="020B0604030504040204" pitchFamily="50" charset="-128"/>
                        </a:rPr>
                        <a:t>xxxx</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050" dirty="0" err="1">
                          <a:solidFill>
                            <a:srgbClr val="000000"/>
                          </a:solidFill>
                          <a:latin typeface="Meiryo UI" panose="020B0604030504040204" pitchFamily="50" charset="-128"/>
                          <a:ea typeface="Meiryo UI" panose="020B0604030504040204" pitchFamily="50" charset="-128"/>
                        </a:rPr>
                        <a:t>xxxx</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全体管理</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300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sz="1050" dirty="0">
                          <a:solidFill>
                            <a:srgbClr val="000000"/>
                          </a:solidFill>
                          <a:latin typeface="Meiryo UI" panose="020B0604030504040204" pitchFamily="50" charset="-128"/>
                          <a:ea typeface="Meiryo UI" panose="020B0604030504040204" pitchFamily="50" charset="-128"/>
                        </a:rPr>
                        <a:t>株式会社</a:t>
                      </a:r>
                      <a:r>
                        <a:rPr lang="en-US" altLang="ja-JP" sz="1050" dirty="0" err="1">
                          <a:solidFill>
                            <a:srgbClr val="000000"/>
                          </a:solidFill>
                          <a:latin typeface="Meiryo UI" panose="020B0604030504040204" pitchFamily="50" charset="-128"/>
                          <a:ea typeface="Meiryo UI" panose="020B0604030504040204" pitchFamily="50" charset="-128"/>
                        </a:rPr>
                        <a:t>xxxx</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050" dirty="0" err="1">
                          <a:solidFill>
                            <a:srgbClr val="000000"/>
                          </a:solidFill>
                          <a:latin typeface="Meiryo UI" panose="020B0604030504040204" pitchFamily="50" charset="-128"/>
                          <a:ea typeface="Meiryo UI" panose="020B0604030504040204" pitchFamily="50" charset="-128"/>
                        </a:rPr>
                        <a:t>xxxx</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の実施</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300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7" name="AutoShape 10">
            <a:extLst>
              <a:ext uri="{FF2B5EF4-FFF2-40B4-BE49-F238E27FC236}">
                <a16:creationId xmlns:a16="http://schemas.microsoft.com/office/drawing/2014/main" id="{DAB6380F-18A1-4D89-8C9E-607F6E59B69F}"/>
              </a:ext>
            </a:extLst>
          </p:cNvPr>
          <p:cNvSpPr>
            <a:spLocks noChangeArrowheads="1"/>
          </p:cNvSpPr>
          <p:nvPr/>
        </p:nvSpPr>
        <p:spPr bwMode="auto">
          <a:xfrm>
            <a:off x="4765200" y="5417567"/>
            <a:ext cx="7200000" cy="1152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プロジェクトの実施における体制と参画者毎の役割</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複数事業者の役割分担や関係性が記載されているか</a:t>
            </a:r>
          </a:p>
          <a:p>
            <a:pPr marL="742950" lvl="1" indent="-285750" defTabSz="457200">
              <a:spcBef>
                <a:spcPts val="600"/>
              </a:spcBef>
              <a:buFont typeface="Wingdings" panose="05000000000000000000" pitchFamily="2" charset="2"/>
              <a:buChar char="ü"/>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全体管理を中心的に担う責任者と個別の参画者について、役割分担と実施項目が具体的に計画されているか。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cxnSp>
        <p:nvCxnSpPr>
          <p:cNvPr id="42" name="カギ線コネクタ 6">
            <a:extLst>
              <a:ext uri="{FF2B5EF4-FFF2-40B4-BE49-F238E27FC236}">
                <a16:creationId xmlns:a16="http://schemas.microsoft.com/office/drawing/2014/main" id="{BA3E881D-41CA-205A-765A-24194606C212}"/>
              </a:ext>
            </a:extLst>
          </p:cNvPr>
          <p:cNvCxnSpPr>
            <a:cxnSpLocks/>
            <a:stCxn id="58" idx="2"/>
            <a:endCxn id="64" idx="0"/>
          </p:cNvCxnSpPr>
          <p:nvPr/>
        </p:nvCxnSpPr>
        <p:spPr>
          <a:xfrm rot="16200000" flipH="1">
            <a:off x="3945000" y="1561013"/>
            <a:ext cx="360000" cy="1890000"/>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13" name="正方形/長方形 12">
            <a:extLst>
              <a:ext uri="{FF2B5EF4-FFF2-40B4-BE49-F238E27FC236}">
                <a16:creationId xmlns:a16="http://schemas.microsoft.com/office/drawing/2014/main" id="{9A8533F9-941E-25F2-466C-EEFBC840640D}"/>
              </a:ext>
            </a:extLst>
          </p:cNvPr>
          <p:cNvSpPr/>
          <p:nvPr/>
        </p:nvSpPr>
        <p:spPr>
          <a:xfrm>
            <a:off x="6312000" y="3103496"/>
            <a:ext cx="1620000" cy="360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dirty="0">
                <a:solidFill>
                  <a:srgbClr val="000000"/>
                </a:solidFill>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a:extLst>
              <a:ext uri="{FF2B5EF4-FFF2-40B4-BE49-F238E27FC236}">
                <a16:creationId xmlns:a16="http://schemas.microsoft.com/office/drawing/2014/main" id="{E744276A-6FC1-DEF2-5A09-17675B30B33C}"/>
              </a:ext>
            </a:extLst>
          </p:cNvPr>
          <p:cNvSpPr/>
          <p:nvPr/>
        </p:nvSpPr>
        <p:spPr>
          <a:xfrm>
            <a:off x="8202000" y="3103496"/>
            <a:ext cx="1620000" cy="360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dirty="0">
                <a:solidFill>
                  <a:srgbClr val="000000"/>
                </a:solidFill>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a:extLst>
              <a:ext uri="{FF2B5EF4-FFF2-40B4-BE49-F238E27FC236}">
                <a16:creationId xmlns:a16="http://schemas.microsoft.com/office/drawing/2014/main" id="{A6FD0831-F6F1-2579-18AA-24E00B1BDDAB}"/>
              </a:ext>
            </a:extLst>
          </p:cNvPr>
          <p:cNvSpPr/>
          <p:nvPr/>
        </p:nvSpPr>
        <p:spPr>
          <a:xfrm>
            <a:off x="10092000" y="3103496"/>
            <a:ext cx="1620000" cy="360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dirty="0">
                <a:solidFill>
                  <a:srgbClr val="000000"/>
                </a:solidFill>
                <a:latin typeface="Meiryo UI" panose="020B0604030504040204" pitchFamily="50" charset="-128"/>
                <a:ea typeface="Meiryo UI" panose="020B0604030504040204" pitchFamily="50" charset="-128"/>
              </a:rPr>
              <a:t>…</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16" name="直線コネクタ 10">
            <a:extLst>
              <a:ext uri="{FF2B5EF4-FFF2-40B4-BE49-F238E27FC236}">
                <a16:creationId xmlns:a16="http://schemas.microsoft.com/office/drawing/2014/main" id="{6C83A483-9F14-7613-5FCC-43DEA1B4DAB6}"/>
              </a:ext>
            </a:extLst>
          </p:cNvPr>
          <p:cNvCxnSpPr>
            <a:cxnSpLocks/>
          </p:cNvCxnSpPr>
          <p:nvPr/>
        </p:nvCxnSpPr>
        <p:spPr bwMode="auto">
          <a:xfrm>
            <a:off x="336000" y="1602993"/>
            <a:ext cx="5688000"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7" name="Rectangle 5">
            <a:extLst>
              <a:ext uri="{FF2B5EF4-FFF2-40B4-BE49-F238E27FC236}">
                <a16:creationId xmlns:a16="http://schemas.microsoft.com/office/drawing/2014/main" id="{5D4132DF-34E8-8DF7-4CAF-2C89324ADA0D}"/>
              </a:ext>
            </a:extLst>
          </p:cNvPr>
          <p:cNvSpPr>
            <a:spLocks noChangeArrowheads="1"/>
          </p:cNvSpPr>
          <p:nvPr/>
        </p:nvSpPr>
        <p:spPr bwMode="auto">
          <a:xfrm>
            <a:off x="1920000" y="1494993"/>
            <a:ext cx="2520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実施体制（事業者</a:t>
            </a:r>
            <a:r>
              <a:rPr lang="ja-JP" altLang="en-US" sz="1400" b="1" dirty="0">
                <a:solidFill>
                  <a:srgbClr val="000000"/>
                </a:solidFill>
                <a:latin typeface="Meiryo UI" panose="020B0604030504040204" pitchFamily="50" charset="-128"/>
                <a:ea typeface="Meiryo UI" panose="020B0604030504040204" pitchFamily="50" charset="-128"/>
              </a:rPr>
              <a:t>の役割</a:t>
            </a: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cxnSp>
        <p:nvCxnSpPr>
          <p:cNvPr id="18" name="直線コネクタ 17">
            <a:extLst>
              <a:ext uri="{FF2B5EF4-FFF2-40B4-BE49-F238E27FC236}">
                <a16:creationId xmlns:a16="http://schemas.microsoft.com/office/drawing/2014/main" id="{CA2100A9-0F29-9A14-86B8-021F070EA69B}"/>
              </a:ext>
            </a:extLst>
          </p:cNvPr>
          <p:cNvCxnSpPr>
            <a:cxnSpLocks/>
          </p:cNvCxnSpPr>
          <p:nvPr/>
        </p:nvCxnSpPr>
        <p:spPr bwMode="auto">
          <a:xfrm>
            <a:off x="6168000" y="1602993"/>
            <a:ext cx="5688000"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20" name="Rectangle 5">
            <a:extLst>
              <a:ext uri="{FF2B5EF4-FFF2-40B4-BE49-F238E27FC236}">
                <a16:creationId xmlns:a16="http://schemas.microsoft.com/office/drawing/2014/main" id="{DE0B5541-8205-F9E0-AA6B-DF82DB923526}"/>
              </a:ext>
            </a:extLst>
          </p:cNvPr>
          <p:cNvSpPr>
            <a:spLocks noChangeArrowheads="1"/>
          </p:cNvSpPr>
          <p:nvPr/>
        </p:nvSpPr>
        <p:spPr bwMode="auto">
          <a:xfrm>
            <a:off x="7752000" y="1494993"/>
            <a:ext cx="2520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実施体制（担当者の役割）</a:t>
            </a:r>
          </a:p>
        </p:txBody>
      </p:sp>
      <p:sp>
        <p:nvSpPr>
          <p:cNvPr id="92"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4377477" y="1471567"/>
            <a:ext cx="1473493" cy="419411"/>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FFFFFF"/>
                </a:solidFill>
                <a:latin typeface="Meiryo UI" panose="020B0604030504040204" pitchFamily="50" charset="-128"/>
                <a:ea typeface="Meiryo UI" panose="020B0604030504040204" pitchFamily="50" charset="-128"/>
              </a:rPr>
              <a:t>事業者の役割</a:t>
            </a:r>
            <a:endParaRPr lang="en-US" altLang="ja-JP" sz="1400" b="1" dirty="0">
              <a:solidFill>
                <a:srgbClr val="FFFFFF"/>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35" name="テキスト ボックス 1">
            <a:extLst>
              <a:ext uri="{FF2B5EF4-FFF2-40B4-BE49-F238E27FC236}">
                <a16:creationId xmlns:a16="http://schemas.microsoft.com/office/drawing/2014/main" id="{13C9E8DD-9537-CA89-06BF-52A6106E94B5}"/>
              </a:ext>
            </a:extLst>
          </p:cNvPr>
          <p:cNvSpPr txBox="1">
            <a:spLocks noChangeArrowheads="1"/>
          </p:cNvSpPr>
          <p:nvPr/>
        </p:nvSpPr>
        <p:spPr bwMode="auto">
          <a:xfrm rot="868181">
            <a:off x="10546259" y="1480876"/>
            <a:ext cx="1548000" cy="419411"/>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a:solidFill>
                  <a:srgbClr val="FFFFFF"/>
                </a:solidFill>
                <a:latin typeface="Meiryo UI" panose="020B0604030504040204" pitchFamily="50" charset="-128"/>
                <a:ea typeface="Meiryo UI" panose="020B0604030504040204" pitchFamily="50" charset="-128"/>
              </a:rPr>
              <a:t>主な担当者の</a:t>
            </a:r>
            <a:endParaRPr lang="en-US" altLang="ja-JP" sz="1400" b="1">
              <a:solidFill>
                <a:srgbClr val="FFFFFF"/>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役割イメージ</a:t>
            </a:r>
          </a:p>
        </p:txBody>
      </p:sp>
      <p:sp>
        <p:nvSpPr>
          <p:cNvPr id="22" name="正方形/長方形 21">
            <a:extLst>
              <a:ext uri="{FF2B5EF4-FFF2-40B4-BE49-F238E27FC236}">
                <a16:creationId xmlns:a16="http://schemas.microsoft.com/office/drawing/2014/main" id="{7E9748A5-C12D-BD29-DB86-64E8BD12385C}"/>
              </a:ext>
            </a:extLst>
          </p:cNvPr>
          <p:cNvSpPr/>
          <p:nvPr/>
        </p:nvSpPr>
        <p:spPr>
          <a:xfrm>
            <a:off x="336000" y="1602993"/>
            <a:ext cx="1620000" cy="2520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t"/>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＊（）内の</a:t>
            </a:r>
            <a:r>
              <a:rPr kumimoji="1" lang="ja-JP" altLang="en-US" sz="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役割はイメージです</a:t>
            </a:r>
            <a:endParaRPr kumimoji="1" lang="en-US" altLang="ja-JP"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20294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３　安全対策</a:t>
            </a:r>
            <a:r>
              <a:rPr lang="en-US" altLang="ja-JP" dirty="0"/>
              <a:t>】</a:t>
            </a:r>
            <a:endParaRPr kumimoji="1" lang="ja-JP" altLang="en-US" dirty="0"/>
          </a:p>
        </p:txBody>
      </p:sp>
      <p:cxnSp>
        <p:nvCxnSpPr>
          <p:cNvPr id="6"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336000" y="1313433"/>
            <a:ext cx="5688000"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7" name="Rectangle 5">
            <a:extLst>
              <a:ext uri="{FF2B5EF4-FFF2-40B4-BE49-F238E27FC236}">
                <a16:creationId xmlns:a16="http://schemas.microsoft.com/office/drawing/2014/main" id="{C5C97B81-32F3-4188-8BE7-4DFC82D2DD2E}"/>
              </a:ext>
            </a:extLst>
          </p:cNvPr>
          <p:cNvSpPr>
            <a:spLocks noChangeArrowheads="1"/>
          </p:cNvSpPr>
          <p:nvPr/>
        </p:nvSpPr>
        <p:spPr bwMode="auto">
          <a:xfrm>
            <a:off x="2280000" y="1205433"/>
            <a:ext cx="1800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想定されるリスク</a:t>
            </a:r>
          </a:p>
        </p:txBody>
      </p:sp>
      <p:cxnSp>
        <p:nvCxnSpPr>
          <p:cNvPr id="8" name="直線コネクタ 7">
            <a:extLst>
              <a:ext uri="{FF2B5EF4-FFF2-40B4-BE49-F238E27FC236}">
                <a16:creationId xmlns:a16="http://schemas.microsoft.com/office/drawing/2014/main" id="{51BFE2A8-42A2-4E76-B629-FD38DA37B0E3}"/>
              </a:ext>
            </a:extLst>
          </p:cNvPr>
          <p:cNvCxnSpPr>
            <a:cxnSpLocks/>
          </p:cNvCxnSpPr>
          <p:nvPr/>
        </p:nvCxnSpPr>
        <p:spPr bwMode="auto">
          <a:xfrm>
            <a:off x="6168000" y="1313433"/>
            <a:ext cx="5688000"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9" name="Rectangle 5">
            <a:extLst>
              <a:ext uri="{FF2B5EF4-FFF2-40B4-BE49-F238E27FC236}">
                <a16:creationId xmlns:a16="http://schemas.microsoft.com/office/drawing/2014/main" id="{C5C97B81-32F3-4188-8BE7-4DFC82D2DD2E}"/>
              </a:ext>
            </a:extLst>
          </p:cNvPr>
          <p:cNvSpPr>
            <a:spLocks noChangeArrowheads="1"/>
          </p:cNvSpPr>
          <p:nvPr/>
        </p:nvSpPr>
        <p:spPr bwMode="auto">
          <a:xfrm>
            <a:off x="8112000" y="1205433"/>
            <a:ext cx="1800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対策・対応方法</a:t>
            </a:r>
          </a:p>
        </p:txBody>
      </p:sp>
      <p:sp>
        <p:nvSpPr>
          <p:cNvPr id="10" name="正方形/長方形 9">
            <a:extLst>
              <a:ext uri="{FF2B5EF4-FFF2-40B4-BE49-F238E27FC236}">
                <a16:creationId xmlns:a16="http://schemas.microsoft.com/office/drawing/2014/main" id="{7F50B7F7-ADB5-40E0-8FA8-4C228D849299}"/>
              </a:ext>
            </a:extLst>
          </p:cNvPr>
          <p:cNvSpPr/>
          <p:nvPr/>
        </p:nvSpPr>
        <p:spPr>
          <a:xfrm>
            <a:off x="336000" y="1565433"/>
            <a:ext cx="5688000"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1" name="正方形/長方形 10">
            <a:extLst>
              <a:ext uri="{FF2B5EF4-FFF2-40B4-BE49-F238E27FC236}">
                <a16:creationId xmlns:a16="http://schemas.microsoft.com/office/drawing/2014/main" id="{7F50B7F7-ADB5-40E0-8FA8-4C228D849299}"/>
              </a:ext>
            </a:extLst>
          </p:cNvPr>
          <p:cNvSpPr/>
          <p:nvPr/>
        </p:nvSpPr>
        <p:spPr>
          <a:xfrm>
            <a:off x="6168000" y="1565433"/>
            <a:ext cx="5688000"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5" name="AutoShape 10">
            <a:extLst>
              <a:ext uri="{FF2B5EF4-FFF2-40B4-BE49-F238E27FC236}">
                <a16:creationId xmlns:a16="http://schemas.microsoft.com/office/drawing/2014/main" id="{93654BDB-ED81-42CD-9E06-08B932D719EA}"/>
              </a:ext>
            </a:extLst>
          </p:cNvPr>
          <p:cNvSpPr>
            <a:spLocks noChangeArrowheads="1"/>
          </p:cNvSpPr>
          <p:nvPr/>
        </p:nvSpPr>
        <p:spPr bwMode="auto">
          <a:xfrm>
            <a:off x="2639206" y="2169000"/>
            <a:ext cx="7200000" cy="252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プロジェクトの実施を通して想定されるリスクと対応方法を記載ください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プロジェクトの遂行にあたり安全上の懸念点がリストアップされているか</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安全上のリスクに対する対処方法（対応フロー、連絡先、アクション）が明示されている</a:t>
            </a:r>
            <a:r>
              <a:rPr kumimoji="0" lang="ja-JP" altLang="en-US" sz="1400" b="0" i="0" u="none" strike="noStrike" kern="0" cap="none" spc="0" normalizeH="0" baseline="0" noProof="0" dirty="0">
                <a:ln>
                  <a:noFill/>
                </a:ln>
                <a:effectLst/>
                <a:uLnTx/>
                <a:uFillTx/>
                <a:latin typeface="Meiryo UI" panose="020B0604030504040204" pitchFamily="50" charset="-128"/>
                <a:ea typeface="Meiryo UI"/>
              </a:rPr>
              <a:t>か</a:t>
            </a:r>
            <a:endParaRPr kumimoji="0" lang="en-US" altLang="ja-JP" sz="1400" kern="0" dirty="0">
              <a:latin typeface="Meiryo UI" panose="020B0604030504040204" pitchFamily="50" charset="-128"/>
            </a:endParaRPr>
          </a:p>
          <a:p>
            <a:pPr marL="285750" indent="-285750" defTabSz="457200">
              <a:spcBef>
                <a:spcPts val="600"/>
              </a:spcBef>
              <a:buFont typeface="Wingdings" panose="05000000000000000000" pitchFamily="2" charset="2"/>
              <a:buChar char="ü"/>
              <a:defRPr/>
            </a:pPr>
            <a:r>
              <a:rPr kumimoji="0" lang="ja-JP" altLang="en-US" sz="1400" kern="0" dirty="0">
                <a:latin typeface="Meiryo UI" panose="020B0604030504040204" pitchFamily="50" charset="-128"/>
              </a:rPr>
              <a:t>「公募</a:t>
            </a:r>
            <a:r>
              <a:rPr kumimoji="0" lang="ja-JP" altLang="en-US" sz="1400" kern="0">
                <a:latin typeface="Meiryo UI" panose="020B0604030504040204" pitchFamily="50" charset="-128"/>
              </a:rPr>
              <a:t>要領６」</a:t>
            </a:r>
            <a:r>
              <a:rPr kumimoji="0" lang="ja-JP" altLang="en-US" sz="1400" kern="0" dirty="0">
                <a:latin typeface="Meiryo UI" panose="020B0604030504040204" pitchFamily="50" charset="-128"/>
              </a:rPr>
              <a:t>を踏まえ、以下に留意して記載ください</a:t>
            </a:r>
            <a:endParaRPr kumimoji="0" lang="en-US" altLang="ja-JP" sz="1400" kern="0" dirty="0">
              <a:latin typeface="Meiryo UI" panose="020B0604030504040204" pitchFamily="50" charset="-128"/>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dirty="0">
                <a:latin typeface="Meiryo UI" panose="020B0604030504040204" pitchFamily="50" charset="-128"/>
              </a:rPr>
              <a:t>イベント開催時に、設置物の一時的な移動などを求められた場合の対応方法が検討されているか</a:t>
            </a:r>
          </a:p>
        </p:txBody>
      </p:sp>
    </p:spTree>
    <p:extLst>
      <p:ext uri="{BB962C8B-B14F-4D97-AF65-F5344CB8AC3E}">
        <p14:creationId xmlns:p14="http://schemas.microsoft.com/office/powerpoint/2010/main" val="842856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４　事業</a:t>
            </a:r>
            <a:r>
              <a:rPr lang="en-US" altLang="ja-JP" dirty="0"/>
              <a:t>PR</a:t>
            </a:r>
            <a:r>
              <a:rPr lang="ja-JP" altLang="en-US" dirty="0"/>
              <a:t>の工夫</a:t>
            </a:r>
            <a:r>
              <a:rPr lang="en-US" altLang="ja-JP" dirty="0"/>
              <a:t>】</a:t>
            </a:r>
            <a:endParaRPr kumimoji="1" lang="ja-JP" altLang="en-US" dirty="0"/>
          </a:p>
        </p:txBody>
      </p:sp>
      <p:cxnSp>
        <p:nvCxnSpPr>
          <p:cNvPr id="6"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336000" y="1313433"/>
            <a:ext cx="5688000" cy="0"/>
          </a:xfrm>
          <a:prstGeom prst="line">
            <a:avLst/>
          </a:prstGeom>
          <a:solidFill>
            <a:schemeClr val="bg1"/>
          </a:solidFill>
          <a:ln w="12700"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51BFE2A8-42A2-4E76-B629-FD38DA37B0E3}"/>
              </a:ext>
            </a:extLst>
          </p:cNvPr>
          <p:cNvCxnSpPr>
            <a:cxnSpLocks/>
          </p:cNvCxnSpPr>
          <p:nvPr/>
        </p:nvCxnSpPr>
        <p:spPr bwMode="auto">
          <a:xfrm>
            <a:off x="6168000" y="1313433"/>
            <a:ext cx="5688000"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9" name="Rectangle 5">
            <a:extLst>
              <a:ext uri="{FF2B5EF4-FFF2-40B4-BE49-F238E27FC236}">
                <a16:creationId xmlns:a16="http://schemas.microsoft.com/office/drawing/2014/main" id="{C5C97B81-32F3-4188-8BE7-4DFC82D2DD2E}"/>
              </a:ext>
            </a:extLst>
          </p:cNvPr>
          <p:cNvSpPr>
            <a:spLocks noChangeArrowheads="1"/>
          </p:cNvSpPr>
          <p:nvPr/>
        </p:nvSpPr>
        <p:spPr bwMode="auto">
          <a:xfrm>
            <a:off x="1794000" y="1205433"/>
            <a:ext cx="2772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lang="ja-JP" altLang="en-US" sz="1400" b="1" dirty="0">
                <a:solidFill>
                  <a:srgbClr val="000000"/>
                </a:solidFill>
                <a:latin typeface="Meiryo UI" panose="020B0604030504040204" pitchFamily="50" charset="-128"/>
                <a:ea typeface="Meiryo UI" panose="020B0604030504040204" pitchFamily="50" charset="-128"/>
              </a:rPr>
              <a:t>日常的なプロジェクトの発信の工夫</a:t>
            </a:r>
            <a:endPar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7F50B7F7-ADB5-40E0-8FA8-4C228D849299}"/>
              </a:ext>
            </a:extLst>
          </p:cNvPr>
          <p:cNvSpPr/>
          <p:nvPr/>
        </p:nvSpPr>
        <p:spPr>
          <a:xfrm>
            <a:off x="336000" y="1565433"/>
            <a:ext cx="5688000"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1" name="正方形/長方形 10">
            <a:extLst>
              <a:ext uri="{FF2B5EF4-FFF2-40B4-BE49-F238E27FC236}">
                <a16:creationId xmlns:a16="http://schemas.microsoft.com/office/drawing/2014/main" id="{7F50B7F7-ADB5-40E0-8FA8-4C228D849299}"/>
              </a:ext>
            </a:extLst>
          </p:cNvPr>
          <p:cNvSpPr/>
          <p:nvPr/>
        </p:nvSpPr>
        <p:spPr>
          <a:xfrm>
            <a:off x="6168000" y="1565433"/>
            <a:ext cx="5688000"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7" name="Rectangle 5">
            <a:extLst>
              <a:ext uri="{FF2B5EF4-FFF2-40B4-BE49-F238E27FC236}">
                <a16:creationId xmlns:a16="http://schemas.microsoft.com/office/drawing/2014/main" id="{C5C97B81-32F3-4188-8BE7-4DFC82D2DD2E}"/>
              </a:ext>
            </a:extLst>
          </p:cNvPr>
          <p:cNvSpPr>
            <a:spLocks noChangeArrowheads="1"/>
          </p:cNvSpPr>
          <p:nvPr/>
        </p:nvSpPr>
        <p:spPr bwMode="auto">
          <a:xfrm>
            <a:off x="7626000" y="1205433"/>
            <a:ext cx="2772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イベントでの</a:t>
            </a:r>
            <a:r>
              <a:rPr kumimoji="1" lang="en-US" altLang="ja-JP"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PR</a:t>
            </a: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の工夫</a:t>
            </a:r>
          </a:p>
        </p:txBody>
      </p:sp>
      <p:sp>
        <p:nvSpPr>
          <p:cNvPr id="13" name="AutoShape 10">
            <a:extLst>
              <a:ext uri="{FF2B5EF4-FFF2-40B4-BE49-F238E27FC236}">
                <a16:creationId xmlns:a16="http://schemas.microsoft.com/office/drawing/2014/main" id="{9E49E163-4B71-4404-B193-AF63D63BA3F7}"/>
              </a:ext>
            </a:extLst>
          </p:cNvPr>
          <p:cNvSpPr>
            <a:spLocks noChangeArrowheads="1"/>
          </p:cNvSpPr>
          <p:nvPr/>
        </p:nvSpPr>
        <p:spPr bwMode="auto">
          <a:xfrm>
            <a:off x="480000" y="2637868"/>
            <a:ext cx="5400000" cy="288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lvl="0" indent="-285750" defTabSz="457200">
              <a:spcBef>
                <a:spcPts val="600"/>
              </a:spcBef>
              <a:buFont typeface="Arial" panose="020B0604020202020204" pitchFamily="34" charset="0"/>
              <a:buChar char="•"/>
              <a:defRPr/>
            </a:pPr>
            <a:r>
              <a:rPr kumimoji="0" lang="ja-JP" altLang="en-US" sz="1400" kern="0" dirty="0">
                <a:latin typeface="Meiryo UI" panose="020B0604030504040204" pitchFamily="50" charset="-128"/>
              </a:rPr>
              <a:t>「公募</a:t>
            </a:r>
            <a:r>
              <a:rPr kumimoji="0" lang="ja-JP" altLang="en-US" sz="1400" kern="0">
                <a:latin typeface="Meiryo UI" panose="020B0604030504040204" pitchFamily="50" charset="-128"/>
              </a:rPr>
              <a:t>要領６」</a:t>
            </a:r>
            <a:r>
              <a:rPr kumimoji="0" lang="ja-JP" altLang="en-US" sz="1400" kern="0" dirty="0">
                <a:latin typeface="Meiryo UI" panose="020B0604030504040204" pitchFamily="50" charset="-128"/>
              </a:rPr>
              <a:t>を踏まえ、以下の内容について記載すること</a:t>
            </a:r>
            <a:endParaRPr kumimoji="0" lang="ja-JP" altLang="en-US" sz="1400" i="0" u="none" strike="noStrike" kern="0" cap="none" spc="0" normalizeH="0" baseline="0" noProof="0" dirty="0">
              <a:ln>
                <a:noFill/>
              </a:ln>
              <a:effectLst/>
              <a:uLnTx/>
              <a:uFillTx/>
              <a:latin typeface="Meiryo UI" panose="020B0604030504040204" pitchFamily="50" charset="-128"/>
              <a:ea typeface="Meiryo UI"/>
            </a:endParaRPr>
          </a:p>
          <a:p>
            <a:pPr marL="742950" lvl="1" indent="-285750" defTabSz="457200">
              <a:spcBef>
                <a:spcPts val="600"/>
              </a:spcBef>
              <a:buFont typeface="Wingdings" panose="05000000000000000000" pitchFamily="2" charset="2"/>
              <a:buChar char="ü"/>
              <a:defRPr/>
            </a:pPr>
            <a:r>
              <a:rPr kumimoji="0" lang="ja-JP" altLang="en-US" sz="1400" kern="0">
                <a:latin typeface="Meiryo UI" panose="020B0604030504040204" pitchFamily="50" charset="-128"/>
              </a:rPr>
              <a:t>最先端技術の実装に向けた取組を伝える発信方法の工夫など</a:t>
            </a:r>
            <a:endParaRPr kumimoji="0" lang="en-US" altLang="ja-JP" sz="1400" kern="0">
              <a:latin typeface="Meiryo UI" panose="020B0604030504040204" pitchFamily="50" charset="-128"/>
            </a:endParaRPr>
          </a:p>
          <a:p>
            <a:pPr lvl="1" defTabSz="457200">
              <a:spcBef>
                <a:spcPts val="600"/>
              </a:spcBef>
              <a:defRPr/>
            </a:pPr>
            <a:r>
              <a:rPr kumimoji="0" lang="en-US" altLang="ja-JP" sz="1400" kern="0">
                <a:latin typeface="Meiryo UI" panose="020B0604030504040204" pitchFamily="50" charset="-128"/>
              </a:rPr>
              <a:t>ex)</a:t>
            </a:r>
            <a:r>
              <a:rPr kumimoji="0" lang="ja-JP" altLang="en-US" sz="1400" kern="0">
                <a:latin typeface="Meiryo UI" panose="020B0604030504040204" pitchFamily="50" charset="-128"/>
              </a:rPr>
              <a:t>周辺ベイエリアでのユースケース検証において、最先端技術の活用現場で取組を見える化するとともに随時で公開し、ステークホルダーへの訴求力を高める</a:t>
            </a:r>
            <a:endParaRPr kumimoji="0" lang="en-US" altLang="ja-JP" sz="1400" kern="0">
              <a:latin typeface="Meiryo UI" panose="020B0604030504040204" pitchFamily="50" charset="-128"/>
            </a:endParaRPr>
          </a:p>
        </p:txBody>
      </p:sp>
      <p:sp>
        <p:nvSpPr>
          <p:cNvPr id="14" name="AutoShape 10">
            <a:extLst>
              <a:ext uri="{FF2B5EF4-FFF2-40B4-BE49-F238E27FC236}">
                <a16:creationId xmlns:a16="http://schemas.microsoft.com/office/drawing/2014/main" id="{9E49E163-4B71-4404-B193-AF63D63BA3F7}"/>
              </a:ext>
            </a:extLst>
          </p:cNvPr>
          <p:cNvSpPr>
            <a:spLocks noChangeArrowheads="1"/>
          </p:cNvSpPr>
          <p:nvPr/>
        </p:nvSpPr>
        <p:spPr bwMode="auto">
          <a:xfrm>
            <a:off x="6312000" y="2637868"/>
            <a:ext cx="5400000" cy="288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lvl="0" indent="-285750" defTabSz="457200">
              <a:spcBef>
                <a:spcPts val="600"/>
              </a:spcBef>
              <a:buFont typeface="Arial" panose="020B0604020202020204" pitchFamily="34" charset="0"/>
              <a:buChar char="•"/>
              <a:defRPr/>
            </a:pPr>
            <a:r>
              <a:rPr kumimoji="0" lang="ja-JP" altLang="en-US" sz="1400" kern="0" dirty="0">
                <a:latin typeface="Meiryo UI" panose="020B0604030504040204" pitchFamily="50" charset="-128"/>
              </a:rPr>
              <a:t>「公募要領６」を踏まえ、以下の内容について記載すること</a:t>
            </a:r>
            <a:endParaRPr kumimoji="0" lang="ja-JP" altLang="en-US" sz="1400" i="0" u="none" strike="noStrike" kern="0" cap="none" spc="0" normalizeH="0" baseline="0" noProof="0" dirty="0">
              <a:ln>
                <a:noFill/>
              </a:ln>
              <a:effectLst/>
              <a:uLnTx/>
              <a:uFillTx/>
              <a:latin typeface="Meiryo UI" panose="020B0604030504040204" pitchFamily="50" charset="-128"/>
              <a:ea typeface="Meiryo UI"/>
            </a:endParaRPr>
          </a:p>
          <a:p>
            <a:pPr marL="742950" lvl="1" indent="-285750" defTabSz="457200">
              <a:spcBef>
                <a:spcPts val="600"/>
              </a:spcBef>
              <a:buFont typeface="Wingdings" panose="05000000000000000000" pitchFamily="2" charset="2"/>
              <a:buChar char="ü"/>
              <a:defRPr/>
            </a:pPr>
            <a:r>
              <a:rPr kumimoji="0" lang="en-US" altLang="ja-JP" sz="1400" kern="0" dirty="0">
                <a:latin typeface="Meiryo UI" panose="020B0604030504040204" pitchFamily="50" charset="-128"/>
              </a:rPr>
              <a:t>2026</a:t>
            </a:r>
            <a:r>
              <a:rPr kumimoji="0" lang="ja-JP" altLang="en-US" sz="1400" kern="0" dirty="0">
                <a:latin typeface="Meiryo UI" panose="020B0604030504040204" pitchFamily="50" charset="-128"/>
              </a:rPr>
              <a:t>年４月頃に東京都が主催する国際イベントの開催予定を踏まえた、プロジェクトの発信方法など</a:t>
            </a:r>
          </a:p>
          <a:p>
            <a:pPr lvl="1" defTabSz="457200">
              <a:spcBef>
                <a:spcPts val="600"/>
              </a:spcBef>
              <a:defRPr/>
            </a:pPr>
            <a:r>
              <a:rPr kumimoji="0" lang="en-US" altLang="ja-JP" sz="1400" kern="0" dirty="0">
                <a:latin typeface="Meiryo UI" panose="020B0604030504040204" pitchFamily="50" charset="-128"/>
              </a:rPr>
              <a:t>ex)</a:t>
            </a:r>
            <a:r>
              <a:rPr kumimoji="0" lang="ja-JP" altLang="en-US" sz="1400" kern="0" dirty="0">
                <a:latin typeface="Meiryo UI" panose="020B0604030504040204" pitchFamily="50" charset="-128"/>
              </a:rPr>
              <a:t>模型や、実際に都民が操作できる</a:t>
            </a:r>
            <a:r>
              <a:rPr kumimoji="0" lang="en-US" altLang="ja-JP" sz="1400" kern="0" dirty="0">
                <a:latin typeface="Meiryo UI" panose="020B0604030504040204" pitchFamily="50" charset="-128"/>
              </a:rPr>
              <a:t>VR</a:t>
            </a:r>
            <a:r>
              <a:rPr kumimoji="0" lang="ja-JP" altLang="en-US" sz="1400" kern="0" dirty="0">
                <a:latin typeface="Meiryo UI" panose="020B0604030504040204" pitchFamily="50" charset="-128"/>
              </a:rPr>
              <a:t>・</a:t>
            </a:r>
            <a:r>
              <a:rPr kumimoji="0" lang="en-US" altLang="ja-JP" sz="1400" kern="0" dirty="0">
                <a:latin typeface="Meiryo UI" panose="020B0604030504040204" pitchFamily="50" charset="-128"/>
              </a:rPr>
              <a:t>AR</a:t>
            </a:r>
            <a:r>
              <a:rPr kumimoji="0" lang="ja-JP" altLang="en-US" sz="1400" kern="0" dirty="0">
                <a:latin typeface="Meiryo UI" panose="020B0604030504040204" pitchFamily="50" charset="-128"/>
              </a:rPr>
              <a:t>機器などイベント展示物の出展</a:t>
            </a:r>
            <a:endParaRPr kumimoji="0" lang="en-US" altLang="ja-JP" sz="1400" b="0" i="0" u="none" strike="noStrike" kern="0" cap="none" spc="0" normalizeH="0" baseline="0" noProof="0" dirty="0">
              <a:ln>
                <a:noFill/>
              </a:ln>
              <a:effectLst/>
              <a:uLnTx/>
              <a:uFillTx/>
              <a:latin typeface="Meiryo UI" panose="020B0604030504040204" pitchFamily="50" charset="-128"/>
              <a:ea typeface="Meiryo UI"/>
            </a:endParaRPr>
          </a:p>
        </p:txBody>
      </p:sp>
    </p:spTree>
    <p:extLst>
      <p:ext uri="{BB962C8B-B14F-4D97-AF65-F5344CB8AC3E}">
        <p14:creationId xmlns:p14="http://schemas.microsoft.com/office/powerpoint/2010/main" val="1076698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5">
            <a:extLst>
              <a:ext uri="{FF2B5EF4-FFF2-40B4-BE49-F238E27FC236}">
                <a16:creationId xmlns:a16="http://schemas.microsoft.com/office/drawing/2014/main" id="{C5C97B81-32F3-4188-8BE7-4DFC82D2DD2E}"/>
              </a:ext>
            </a:extLst>
          </p:cNvPr>
          <p:cNvSpPr>
            <a:spLocks noChangeArrowheads="1"/>
          </p:cNvSpPr>
          <p:nvPr/>
        </p:nvSpPr>
        <p:spPr bwMode="auto">
          <a:xfrm>
            <a:off x="336000" y="2546553"/>
            <a:ext cx="115200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費用内訳（令和</a:t>
            </a:r>
            <a:r>
              <a:rPr kumimoji="0" lang="en-US" altLang="ja-JP" sz="1400" b="1" kern="0" dirty="0">
                <a:solidFill>
                  <a:prstClr val="black"/>
                </a:solidFill>
                <a:latin typeface="Meiryo UI" panose="020B0604030504040204" pitchFamily="50" charset="-128"/>
                <a:ea typeface="Meiryo UI" panose="020B0604030504040204" pitchFamily="50" charset="-128"/>
              </a:rPr>
              <a:t>7</a:t>
            </a: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p>
        </p:txBody>
      </p:sp>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５　総額・費用内訳</a:t>
            </a:r>
            <a:r>
              <a:rPr lang="en-US" altLang="ja-JP" dirty="0"/>
              <a:t>】</a:t>
            </a:r>
            <a:endParaRPr kumimoji="1" lang="ja-JP" altLang="en-US" dirty="0"/>
          </a:p>
        </p:txBody>
      </p:sp>
      <p:sp>
        <p:nvSpPr>
          <p:cNvPr id="3" name="テキスト プレースホルダー 2"/>
          <p:cNvSpPr>
            <a:spLocks noGrp="1"/>
          </p:cNvSpPr>
          <p:nvPr>
            <p:ph type="body" sz="quarter" idx="13"/>
          </p:nvPr>
        </p:nvSpPr>
        <p:spPr>
          <a:xfrm>
            <a:off x="336000" y="938530"/>
            <a:ext cx="11520000" cy="421740"/>
          </a:xfrm>
        </p:spPr>
        <p:txBody>
          <a:bodyPr/>
          <a:lstStyle/>
          <a:p>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2244838128"/>
              </p:ext>
            </p:extLst>
          </p:nvPr>
        </p:nvGraphicFramePr>
        <p:xfrm>
          <a:off x="336000" y="2800641"/>
          <a:ext cx="11520000" cy="2133670"/>
        </p:xfrm>
        <a:graphic>
          <a:graphicData uri="http://schemas.openxmlformats.org/drawingml/2006/table">
            <a:tbl>
              <a:tblPr/>
              <a:tblGrid>
                <a:gridCol w="2880000">
                  <a:extLst>
                    <a:ext uri="{9D8B030D-6E8A-4147-A177-3AD203B41FA5}">
                      <a16:colId xmlns:a16="http://schemas.microsoft.com/office/drawing/2014/main" val="469379627"/>
                    </a:ext>
                  </a:extLst>
                </a:gridCol>
                <a:gridCol w="3600000">
                  <a:extLst>
                    <a:ext uri="{9D8B030D-6E8A-4147-A177-3AD203B41FA5}">
                      <a16:colId xmlns:a16="http://schemas.microsoft.com/office/drawing/2014/main" val="4118708399"/>
                    </a:ext>
                  </a:extLst>
                </a:gridCol>
                <a:gridCol w="5040000">
                  <a:extLst>
                    <a:ext uri="{9D8B030D-6E8A-4147-A177-3AD203B41FA5}">
                      <a16:colId xmlns:a16="http://schemas.microsoft.com/office/drawing/2014/main" val="991620742"/>
                    </a:ext>
                  </a:extLst>
                </a:gridCol>
              </a:tblGrid>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項目</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見積（税抜）</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備考</a:t>
                      </a:r>
                      <a:r>
                        <a:rPr kumimoji="0" lang="ja-JP" altLang="en-US" sz="14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（算出根拠やコストを抑える工夫）</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extLst>
                  <a:ext uri="{0D108BD9-81ED-4DB2-BD59-A6C34878D82A}">
                    <a16:rowId xmlns:a16="http://schemas.microsoft.com/office/drawing/2014/main" val="318364322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300669">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14" name="Rectangle 5">
            <a:extLst>
              <a:ext uri="{FF2B5EF4-FFF2-40B4-BE49-F238E27FC236}">
                <a16:creationId xmlns:a16="http://schemas.microsoft.com/office/drawing/2014/main" id="{C5C97B81-32F3-4188-8BE7-4DFC82D2DD2E}"/>
              </a:ext>
            </a:extLst>
          </p:cNvPr>
          <p:cNvSpPr>
            <a:spLocks noChangeArrowheads="1"/>
          </p:cNvSpPr>
          <p:nvPr/>
        </p:nvSpPr>
        <p:spPr bwMode="auto">
          <a:xfrm>
            <a:off x="336000" y="1540713"/>
            <a:ext cx="115200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プロジェクト総額</a:t>
            </a:r>
          </a:p>
        </p:txBody>
      </p:sp>
      <p:sp>
        <p:nvSpPr>
          <p:cNvPr id="15" name="AutoShape 10">
            <a:extLst>
              <a:ext uri="{FF2B5EF4-FFF2-40B4-BE49-F238E27FC236}">
                <a16:creationId xmlns:a16="http://schemas.microsoft.com/office/drawing/2014/main" id="{9E49E163-4B71-4404-B193-AF63D63BA3F7}"/>
              </a:ext>
            </a:extLst>
          </p:cNvPr>
          <p:cNvSpPr>
            <a:spLocks noChangeArrowheads="1"/>
          </p:cNvSpPr>
          <p:nvPr/>
        </p:nvSpPr>
        <p:spPr bwMode="auto">
          <a:xfrm>
            <a:off x="4961921" y="4153988"/>
            <a:ext cx="7200000" cy="216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総額・費用内訳・算出根拠や工夫</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について記載ください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年度毎に必要となる費用が詳細に記載されているか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457200" marR="0" lvl="1"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　　（表やスライドが不足する場合は適宜追加してください）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「プロジェクト一式」のような記載を避けて、項目を複数にわけているか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費用項目ごとの算出根拠を示すとともにコストを抑える工夫がされているか</a:t>
            </a:r>
          </a:p>
        </p:txBody>
      </p:sp>
      <p:sp>
        <p:nvSpPr>
          <p:cNvPr id="16" name="テキスト プレースホルダー 3"/>
          <p:cNvSpPr txBox="1">
            <a:spLocks/>
          </p:cNvSpPr>
          <p:nvPr/>
        </p:nvSpPr>
        <p:spPr>
          <a:xfrm>
            <a:off x="189893" y="1830070"/>
            <a:ext cx="11948160" cy="421740"/>
          </a:xfrm>
          <a:prstGeom prst="rect">
            <a:avLst/>
          </a:prstGeom>
          <a:ln>
            <a:no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a:extLst>
              <a:ext uri="{FF2B5EF4-FFF2-40B4-BE49-F238E27FC236}">
                <a16:creationId xmlns:a16="http://schemas.microsoft.com/office/drawing/2014/main" id="{7F50B7F7-ADB5-40E0-8FA8-4C228D849299}"/>
              </a:ext>
            </a:extLst>
          </p:cNvPr>
          <p:cNvSpPr/>
          <p:nvPr/>
        </p:nvSpPr>
        <p:spPr>
          <a:xfrm>
            <a:off x="336000" y="1749939"/>
            <a:ext cx="11520000" cy="390749"/>
          </a:xfrm>
          <a:prstGeom prst="rect">
            <a:avLst/>
          </a:prstGeom>
          <a:noFill/>
          <a:ln w="9525" cap="flat" cmpd="sng" algn="ctr">
            <a:solidFill>
              <a:sysClr val="window" lastClr="FFFFFF">
                <a:lumMod val="50000"/>
              </a:sys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游ゴシック" panose="020B0400000000000000" pitchFamily="50" charset="-128"/>
                <a:cs typeface="+mn-cs"/>
              </a:rPr>
              <a:t>￥○○，○○○，○○○</a:t>
            </a:r>
            <a:r>
              <a:rPr kumimoji="0" lang="ja-JP" altLang="en-US" sz="1800" b="1" i="0" u="none" strike="noStrike" kern="0" cap="none" spc="0" normalizeH="0" baseline="0" noProof="0" dirty="0">
                <a:ln>
                  <a:noFill/>
                </a:ln>
                <a:effectLst/>
                <a:uLnTx/>
                <a:uFillTx/>
                <a:latin typeface="Meiryo UI" panose="020B0604030504040204" pitchFamily="50" charset="-128"/>
                <a:ea typeface="游ゴシック" panose="020B0400000000000000" pitchFamily="50" charset="-128"/>
                <a:cs typeface="+mn-cs"/>
              </a:rPr>
              <a:t>（税抜）</a:t>
            </a:r>
          </a:p>
        </p:txBody>
      </p:sp>
    </p:spTree>
    <p:extLst>
      <p:ext uri="{BB962C8B-B14F-4D97-AF65-F5344CB8AC3E}">
        <p14:creationId xmlns:p14="http://schemas.microsoft.com/office/powerpoint/2010/main" val="2067731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６　成果・効果</a:t>
            </a:r>
            <a:r>
              <a:rPr lang="en-US" altLang="ja-JP" dirty="0"/>
              <a:t>】</a:t>
            </a:r>
            <a:endParaRPr kumimoji="1" lang="ja-JP" altLang="en-US" dirty="0"/>
          </a:p>
        </p:txBody>
      </p:sp>
      <p:graphicFrame>
        <p:nvGraphicFramePr>
          <p:cNvPr id="6" name="表 5">
            <a:extLst>
              <a:ext uri="{FF2B5EF4-FFF2-40B4-BE49-F238E27FC236}">
                <a16:creationId xmlns:a16="http://schemas.microsoft.com/office/drawing/2014/main" id="{4FD10F31-86C5-3DF4-F365-B5FF422BB6C0}"/>
              </a:ext>
            </a:extLst>
          </p:cNvPr>
          <p:cNvGraphicFramePr>
            <a:graphicFrameLocks noGrp="1"/>
          </p:cNvGraphicFramePr>
          <p:nvPr>
            <p:extLst>
              <p:ext uri="{D42A27DB-BD31-4B8C-83A1-F6EECF244321}">
                <p14:modId xmlns:p14="http://schemas.microsoft.com/office/powerpoint/2010/main" val="2609005223"/>
              </p:ext>
            </p:extLst>
          </p:nvPr>
        </p:nvGraphicFramePr>
        <p:xfrm>
          <a:off x="336000" y="1842626"/>
          <a:ext cx="11384605" cy="4390418"/>
        </p:xfrm>
        <a:graphic>
          <a:graphicData uri="http://schemas.openxmlformats.org/drawingml/2006/table">
            <a:tbl>
              <a:tblPr/>
              <a:tblGrid>
                <a:gridCol w="440605">
                  <a:extLst>
                    <a:ext uri="{9D8B030D-6E8A-4147-A177-3AD203B41FA5}">
                      <a16:colId xmlns:a16="http://schemas.microsoft.com/office/drawing/2014/main" val="4166543081"/>
                    </a:ext>
                  </a:extLst>
                </a:gridCol>
                <a:gridCol w="3168000">
                  <a:extLst>
                    <a:ext uri="{9D8B030D-6E8A-4147-A177-3AD203B41FA5}">
                      <a16:colId xmlns:a16="http://schemas.microsoft.com/office/drawing/2014/main" val="469379627"/>
                    </a:ext>
                  </a:extLst>
                </a:gridCol>
                <a:gridCol w="5400000">
                  <a:extLst>
                    <a:ext uri="{9D8B030D-6E8A-4147-A177-3AD203B41FA5}">
                      <a16:colId xmlns:a16="http://schemas.microsoft.com/office/drawing/2014/main" val="4118708399"/>
                    </a:ext>
                  </a:extLst>
                </a:gridCol>
                <a:gridCol w="2376000">
                  <a:extLst>
                    <a:ext uri="{9D8B030D-6E8A-4147-A177-3AD203B41FA5}">
                      <a16:colId xmlns:a16="http://schemas.microsoft.com/office/drawing/2014/main" val="991620742"/>
                    </a:ext>
                  </a:extLst>
                </a:gridCol>
              </a:tblGrid>
              <a:tr h="7039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項番</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事業期間終了時の成果目標</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関連実施項目</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実施年度</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extLst>
                  <a:ext uri="{0D108BD9-81ED-4DB2-BD59-A6C34878D82A}">
                    <a16:rowId xmlns:a16="http://schemas.microsoft.com/office/drawing/2014/main" val="3183643227"/>
                  </a:ext>
                </a:extLst>
              </a:tr>
              <a:tr h="703939">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lumMod val="75000"/>
                              <a:lumOff val="25000"/>
                            </a:schemeClr>
                          </a:solidFill>
                          <a:effectLst/>
                          <a:latin typeface="Meiryo UI" panose="020B0604030504040204" pitchFamily="50" charset="-128"/>
                          <a:ea typeface="Meiryo UI" panose="020B0604030504040204" pitchFamily="50" charset="-128"/>
                        </a:rPr>
                        <a:t>１</a:t>
                      </a:r>
                      <a:endParaRPr kumimoji="0" lang="ja-JP" altLang="en-US" sz="1400" b="0" i="0" u="none" strike="noStrike" cap="none" normalizeH="0" baseline="0" dirty="0">
                        <a:ln>
                          <a:noFill/>
                        </a:ln>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水素生成効率〇〇</a:t>
                      </a: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以上の、非貴金属電極素材を開発</a:t>
                      </a: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285750" marR="0" lvl="0"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〇〇種類の触媒で反応試験を実施し、反応効率について評価</a:t>
                      </a: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令和</a:t>
                      </a: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7</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年度</a:t>
                      </a: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414087">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dirty="0">
                        <a:ln>
                          <a:noFill/>
                        </a:ln>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285750" marR="0" lvl="0"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水電解装置に開発の触媒を組み込み稼働させ反応効率を評価</a:t>
                      </a:r>
                      <a:endParaRPr kumimoji="0" lang="en-US" altLang="ja-JP"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令和</a:t>
                      </a: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8</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年度</a:t>
                      </a:r>
                      <a:endParaRPr kumimoji="0" lang="en-US" altLang="ja-JP"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414087">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285750" marR="0" lvl="0"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703939">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lumMod val="75000"/>
                              <a:lumOff val="25000"/>
                            </a:schemeClr>
                          </a:solidFill>
                          <a:effectLst/>
                          <a:latin typeface="Meiryo UI" panose="020B0604030504040204" pitchFamily="50" charset="-128"/>
                          <a:ea typeface="Meiryo UI" panose="020B0604030504040204" pitchFamily="50" charset="-128"/>
                        </a:rPr>
                        <a:t>２</a:t>
                      </a:r>
                      <a:endParaRPr kumimoji="0" lang="ja-JP" altLang="en-US" sz="1400" b="0" i="0" u="none" strike="noStrike" cap="none" normalizeH="0" baseline="0" dirty="0">
                        <a:ln>
                          <a:noFill/>
                        </a:ln>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連続運転時間〇〇時間以上、〇〇サイクルの耐久性を達成</a:t>
                      </a: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285750" marR="0" lvl="0"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連続通電試験により耐久性を評価（電位・電流の安定性モニタリング）</a:t>
                      </a:r>
                      <a:endParaRPr kumimoji="0" lang="en-US" altLang="ja-JP"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令和８年度～令和９年度</a:t>
                      </a:r>
                      <a:endParaRPr kumimoji="0" lang="en-US" altLang="ja-JP"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414087">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285750" marR="0" lvl="0" indent="-2857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4140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kern="1200" cap="none" normalizeH="0" baseline="0">
                          <a:ln>
                            <a:noFill/>
                          </a:ln>
                          <a:solidFill>
                            <a:schemeClr val="tx1">
                              <a:lumMod val="75000"/>
                              <a:lumOff val="25000"/>
                            </a:schemeClr>
                          </a:solidFill>
                          <a:effectLst/>
                          <a:latin typeface="Meiryo UI" panose="020B0604030504040204" pitchFamily="50" charset="-128"/>
                          <a:ea typeface="Meiryo UI" panose="020B0604030504040204" pitchFamily="50" charset="-128"/>
                          <a:cs typeface="+mn-cs"/>
                        </a:rPr>
                        <a:t>３</a:t>
                      </a:r>
                      <a:endParaRPr kumimoji="0" lang="ja-JP" altLang="en-US" sz="1400" b="0" i="0" u="none" strike="noStrike" kern="1200" cap="none" normalizeH="0" baseline="0" dirty="0">
                        <a:ln>
                          <a:noFill/>
                        </a:ln>
                        <a:solidFill>
                          <a:schemeClr val="tx1">
                            <a:lumMod val="75000"/>
                            <a:lumOff val="25000"/>
                          </a:schemeClr>
                        </a:solidFill>
                        <a:effectLst/>
                        <a:latin typeface="Meiryo UI" panose="020B0604030504040204" pitchFamily="50" charset="-128"/>
                        <a:ea typeface="Meiryo UI" panose="020B0604030504040204" pitchFamily="50" charset="-128"/>
                        <a:cs typeface="+mn-cs"/>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kern="1200"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cs typeface="+mn-cs"/>
                        </a:rPr>
                        <a:t>既存の貴金属使用電極と比較し、材料単価ベースで○</a:t>
                      </a:r>
                      <a:r>
                        <a:rPr kumimoji="0" lang="en-US" altLang="ja-JP" sz="1400" b="0" i="0" u="none" strike="noStrike" kern="1200"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cs typeface="+mn-cs"/>
                        </a:rPr>
                        <a:t>%</a:t>
                      </a:r>
                      <a:r>
                        <a:rPr kumimoji="0" lang="ja-JP" altLang="en-US" sz="1400" b="0" i="0" u="none" strike="noStrike" kern="1200"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cs typeface="+mn-cs"/>
                        </a:rPr>
                        <a:t>減を達成</a:t>
                      </a:r>
                      <a:endParaRPr kumimoji="0" lang="ja-JP" altLang="en-US" sz="1400" b="0" i="0" u="none" strike="noStrike" kern="1200"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cs typeface="+mn-cs"/>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base" latinLnBrk="0" hangingPunct="1">
                        <a:lnSpc>
                          <a:spcPct val="100000"/>
                        </a:lnSpc>
                        <a:spcBef>
                          <a:spcPct val="10000"/>
                        </a:spcBef>
                        <a:spcAft>
                          <a:spcPct val="0"/>
                        </a:spcAft>
                        <a:buClrTx/>
                        <a:buSzTx/>
                        <a:buFont typeface="Arial" panose="020B0604020202020204" pitchFamily="34" charset="0"/>
                        <a:buChar char="•"/>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発電量</a:t>
                      </a: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1</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Ｗ</a:t>
                      </a: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h</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あたりに必要な触媒コストを算出し比較</a:t>
                      </a: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 typeface="Arial" panose="020B0604020202020204" pitchFamily="34" charset="0"/>
                        <a:buNone/>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令和９年度</a:t>
                      </a: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985988"/>
                  </a:ext>
                </a:extLst>
              </a:tr>
              <a:tr h="4140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kern="1200" cap="none" normalizeH="0" baseline="0">
                          <a:ln>
                            <a:noFill/>
                          </a:ln>
                          <a:solidFill>
                            <a:schemeClr val="tx1">
                              <a:lumMod val="75000"/>
                              <a:lumOff val="25000"/>
                            </a:schemeClr>
                          </a:solidFill>
                          <a:effectLst/>
                          <a:latin typeface="Meiryo UI" panose="020B0604030504040204" pitchFamily="50" charset="-128"/>
                          <a:ea typeface="Meiryo UI" panose="020B0604030504040204" pitchFamily="50" charset="-128"/>
                          <a:cs typeface="+mn-cs"/>
                        </a:rPr>
                        <a:t>４</a:t>
                      </a:r>
                      <a:endParaRPr kumimoji="0" lang="ja-JP" altLang="en-US" sz="1400" b="0" i="0" u="none" strike="noStrike" kern="1200" cap="none" normalizeH="0" baseline="0" dirty="0">
                        <a:ln>
                          <a:noFill/>
                        </a:ln>
                        <a:solidFill>
                          <a:schemeClr val="tx1">
                            <a:lumMod val="75000"/>
                            <a:lumOff val="25000"/>
                          </a:schemeClr>
                        </a:solidFill>
                        <a:effectLst/>
                        <a:latin typeface="Meiryo UI" panose="020B0604030504040204" pitchFamily="50" charset="-128"/>
                        <a:ea typeface="Meiryo UI" panose="020B0604030504040204" pitchFamily="50" charset="-128"/>
                        <a:cs typeface="+mn-cs"/>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kern="1200"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cs typeface="+mn-cs"/>
                        </a:rPr>
                        <a:t>ユースケース検証により安定稼働を確認</a:t>
                      </a:r>
                      <a:endParaRPr kumimoji="0" lang="ja-JP" altLang="en-US" sz="1400" b="0" i="0" u="none" strike="noStrike" kern="1200"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cs typeface="+mn-cs"/>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base" latinLnBrk="0" hangingPunct="1">
                        <a:lnSpc>
                          <a:spcPct val="100000"/>
                        </a:lnSpc>
                        <a:spcBef>
                          <a:spcPct val="10000"/>
                        </a:spcBef>
                        <a:spcAft>
                          <a:spcPct val="0"/>
                        </a:spcAft>
                        <a:buClrTx/>
                        <a:buSzTx/>
                        <a:buFont typeface="Arial" panose="020B0604020202020204" pitchFamily="34" charset="0"/>
                        <a:buChar char="•"/>
                        <a:tabLst/>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水素需要家である〇〇の敷地内で再エネ連携で運用し、不安定電力下での追従性、起動応答性を確認</a:t>
                      </a:r>
                      <a:endParaRPr kumimoji="0" lang="ja-JP" altLang="en-US" sz="1400" b="0" i="0" u="none" strike="noStrike" cap="none" normalizeH="0" baseline="0" dirty="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 typeface="Arial" panose="020B0604020202020204" pitchFamily="34" charset="0"/>
                        <a:buNone/>
                        <a:tabLst/>
                        <a:defRPr/>
                      </a:pP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令和８年度～令和９年度</a:t>
                      </a:r>
                      <a:endPar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7984217"/>
                  </a:ext>
                </a:extLst>
              </a:tr>
            </a:tbl>
          </a:graphicData>
        </a:graphic>
      </p:graphicFrame>
      <p:sp>
        <p:nvSpPr>
          <p:cNvPr id="5" name="AutoShape 10">
            <a:extLst>
              <a:ext uri="{FF2B5EF4-FFF2-40B4-BE49-F238E27FC236}">
                <a16:creationId xmlns:a16="http://schemas.microsoft.com/office/drawing/2014/main" id="{55EE9F80-346F-4EFF-974F-AB2B65770D71}"/>
              </a:ext>
            </a:extLst>
          </p:cNvPr>
          <p:cNvSpPr>
            <a:spLocks noChangeArrowheads="1"/>
          </p:cNvSpPr>
          <p:nvPr/>
        </p:nvSpPr>
        <p:spPr bwMode="auto">
          <a:xfrm>
            <a:off x="4733965" y="1378605"/>
            <a:ext cx="7200000" cy="2682118"/>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プロジェクト成果を図るにあたり成果設定および測定方法</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プロジェクトを通じて達成する</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全体目標</a:t>
            </a:r>
            <a:r>
              <a:rPr kumimoji="0" lang="ja-JP" altLang="en-US" sz="1400" kern="0">
                <a:solidFill>
                  <a:srgbClr val="000000"/>
                </a:solidFill>
                <a:latin typeface="Meiryo UI" panose="020B0604030504040204" pitchFamily="50" charset="-128"/>
                <a:ea typeface="Meiryo UI"/>
              </a:rPr>
              <a:t>を示すとともに、</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各成果目標と実施項目</a:t>
            </a:r>
            <a:r>
              <a:rPr kumimoji="0" lang="ja-JP" altLang="en-US" sz="1400" kern="0">
                <a:solidFill>
                  <a:srgbClr val="000000"/>
                </a:solidFill>
                <a:latin typeface="Meiryo UI" panose="020B0604030504040204" pitchFamily="50" charset="-128"/>
                <a:ea typeface="Meiryo UI"/>
              </a:rPr>
              <a:t>を紐づけて明示してください。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a:solidFill>
                  <a:srgbClr val="000000"/>
                </a:solidFill>
                <a:latin typeface="Meiryo UI" panose="020B0604030504040204" pitchFamily="50" charset="-128"/>
                <a:ea typeface="Meiryo UI"/>
              </a:rPr>
              <a:t>成果</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目標は可能な限り定量的な指標（数値）を記載してください。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ea typeface="Meiryo UI"/>
              </a:rPr>
              <a:t>実施項目欄には成果を検証する評価方法について</a:t>
            </a:r>
            <a:r>
              <a:rPr kumimoji="0" lang="ja-JP" altLang="en-US" sz="1400" kern="0">
                <a:solidFill>
                  <a:srgbClr val="000000"/>
                </a:solidFill>
                <a:latin typeface="Meiryo UI" panose="020B0604030504040204" pitchFamily="50" charset="-128"/>
              </a:rPr>
              <a:t>効率的・効果的かつ実現可能な方法</a:t>
            </a:r>
            <a:r>
              <a:rPr kumimoji="0" lang="ja-JP" altLang="en-US" sz="1400" kern="0">
                <a:solidFill>
                  <a:srgbClr val="000000"/>
                </a:solidFill>
                <a:latin typeface="Meiryo UI" panose="020B0604030504040204" pitchFamily="50" charset="-128"/>
                <a:ea typeface="Meiryo UI"/>
              </a:rPr>
              <a:t>を記載してください</a:t>
            </a:r>
            <a:endParaRPr kumimoji="0" lang="en-US" altLang="ja-JP" sz="1400" kern="0">
              <a:solidFill>
                <a:srgbClr val="000000"/>
              </a:solidFill>
              <a:latin typeface="Meiryo UI" panose="020B0604030504040204" pitchFamily="50" charset="-128"/>
              <a:ea typeface="Meiryo UI"/>
            </a:endParaRPr>
          </a:p>
        </p:txBody>
      </p:sp>
      <p:sp>
        <p:nvSpPr>
          <p:cNvPr id="10" name="テキスト プレースホルダー 2">
            <a:extLst>
              <a:ext uri="{FF2B5EF4-FFF2-40B4-BE49-F238E27FC236}">
                <a16:creationId xmlns:a16="http://schemas.microsoft.com/office/drawing/2014/main" id="{BDC2C435-992A-E870-4822-9E6ABE5FD55A}"/>
              </a:ext>
            </a:extLst>
          </p:cNvPr>
          <p:cNvSpPr>
            <a:spLocks noGrp="1"/>
          </p:cNvSpPr>
          <p:nvPr>
            <p:ph type="body" sz="quarter" idx="13"/>
          </p:nvPr>
        </p:nvSpPr>
        <p:spPr>
          <a:xfrm>
            <a:off x="336000" y="1050330"/>
            <a:ext cx="11520000" cy="656550"/>
          </a:xfrm>
        </p:spPr>
        <p:txBody>
          <a:bodyPr/>
          <a:lstStyle/>
          <a:p>
            <a:r>
              <a:rPr kumimoji="1" lang="ja-JP" altLang="en-US"/>
              <a:t>全体目標：</a:t>
            </a:r>
            <a:r>
              <a:rPr kumimoji="1" lang="ja-JP" altLang="en-US">
                <a:solidFill>
                  <a:schemeClr val="tx1">
                    <a:lumMod val="50000"/>
                    <a:lumOff val="50000"/>
                  </a:schemeClr>
                </a:solidFill>
              </a:rPr>
              <a:t>〇〇用途向けに水電解用触媒を開発し、性能、耐久性、コストにおいて現行技術を上回る新材料をの開発を実証する</a:t>
            </a:r>
            <a:endParaRPr kumimoji="1" lang="ja-JP" altLang="en-US" dirty="0">
              <a:solidFill>
                <a:schemeClr val="tx1">
                  <a:lumMod val="50000"/>
                  <a:lumOff val="50000"/>
                </a:schemeClr>
              </a:solidFill>
            </a:endParaRPr>
          </a:p>
        </p:txBody>
      </p:sp>
    </p:spTree>
    <p:extLst>
      <p:ext uri="{BB962C8B-B14F-4D97-AF65-F5344CB8AC3E}">
        <p14:creationId xmlns:p14="http://schemas.microsoft.com/office/powerpoint/2010/main" val="1394962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７　法規制・関係者との協議</a:t>
            </a:r>
            <a:r>
              <a:rPr lang="en-US" altLang="ja-JP" dirty="0"/>
              <a:t>】</a:t>
            </a:r>
            <a:endParaRPr kumimoji="1" lang="ja-JP" altLang="en-US" dirty="0"/>
          </a:p>
        </p:txBody>
      </p:sp>
      <p:sp>
        <p:nvSpPr>
          <p:cNvPr id="3" name="テキスト プレースホルダー 2"/>
          <p:cNvSpPr>
            <a:spLocks noGrp="1"/>
          </p:cNvSpPr>
          <p:nvPr>
            <p:ph type="body" sz="quarter" idx="13"/>
          </p:nvPr>
        </p:nvSpPr>
        <p:spPr>
          <a:xfrm>
            <a:off x="336000" y="938530"/>
            <a:ext cx="11520000" cy="421740"/>
          </a:xfrm>
        </p:spPr>
        <p:txBody>
          <a:bodyPr/>
          <a:lstStyle/>
          <a:p>
            <a:endParaRPr kumimoji="1" lang="ja-JP" altLang="en-US" dirty="0"/>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2496000" y="2709000"/>
            <a:ext cx="7200000" cy="144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プロジェクト実施前に協議が必要な関係機関と、調整項目は現状どのように想定されているか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また、「公募要領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事業内容の対象となる法規制との懸念点をどのように認識しているか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中央防波堤エリア</a:t>
            </a: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及び周辺ベイエリア</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の地理・地質の面での懸念事項はあるか、それをどのように対処する予定か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1919605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８　図面・施工方法など</a:t>
            </a:r>
            <a:r>
              <a:rPr lang="en-US" altLang="ja-JP" dirty="0"/>
              <a:t>】</a:t>
            </a:r>
            <a:endParaRPr kumimoji="1" lang="ja-JP" altLang="en-US" dirty="0"/>
          </a:p>
        </p:txBody>
      </p:sp>
      <p:sp>
        <p:nvSpPr>
          <p:cNvPr id="3" name="テキスト プレースホルダー 2"/>
          <p:cNvSpPr>
            <a:spLocks noGrp="1"/>
          </p:cNvSpPr>
          <p:nvPr>
            <p:ph type="body" sz="quarter" idx="13"/>
          </p:nvPr>
        </p:nvSpPr>
        <p:spPr>
          <a:xfrm>
            <a:off x="336000" y="938530"/>
            <a:ext cx="11520000" cy="421740"/>
          </a:xfrm>
        </p:spPr>
        <p:txBody>
          <a:bodyPr/>
          <a:lstStyle/>
          <a:p>
            <a:endParaRPr kumimoji="1" lang="ja-JP" altLang="en-US" dirty="0"/>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2496000" y="2708957"/>
            <a:ext cx="7200000" cy="144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設置する設備の仕様・図面・施工方法等を具体的に記載ください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図面・図表等を活用し、拡大図・写真・脚注をもうけるなどわかりやすく工夫して作成してください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2920841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6AE33-C871-2C69-5BE1-C9FCC31253E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1985C5A-44D7-762D-79CB-3E493B765848}"/>
              </a:ext>
            </a:extLst>
          </p:cNvPr>
          <p:cNvSpPr>
            <a:spLocks noGrp="1"/>
          </p:cNvSpPr>
          <p:nvPr>
            <p:ph type="title"/>
          </p:nvPr>
        </p:nvSpPr>
        <p:spPr>
          <a:xfrm>
            <a:off x="336000" y="0"/>
            <a:ext cx="11520000" cy="864973"/>
          </a:xfrm>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a:t>３</a:t>
            </a:r>
            <a:r>
              <a:rPr lang="en-US" altLang="ja-JP"/>
              <a:t>.9</a:t>
            </a:r>
            <a:r>
              <a:rPr lang="ja-JP" altLang="en-US"/>
              <a:t>　補助金制度等による受給の有無</a:t>
            </a:r>
            <a:r>
              <a:rPr lang="en-US" altLang="ja-JP"/>
              <a:t>】</a:t>
            </a:r>
            <a:endParaRPr kumimoji="1" lang="ja-JP" altLang="en-US" dirty="0"/>
          </a:p>
        </p:txBody>
      </p:sp>
      <p:sp>
        <p:nvSpPr>
          <p:cNvPr id="3" name="テキスト プレースホルダー 2">
            <a:extLst>
              <a:ext uri="{FF2B5EF4-FFF2-40B4-BE49-F238E27FC236}">
                <a16:creationId xmlns:a16="http://schemas.microsoft.com/office/drawing/2014/main" id="{6DA8336D-8A82-1F5B-5DD1-C993D85CDD6F}"/>
              </a:ext>
            </a:extLst>
          </p:cNvPr>
          <p:cNvSpPr>
            <a:spLocks noGrp="1"/>
          </p:cNvSpPr>
          <p:nvPr>
            <p:ph type="body" sz="quarter" idx="13"/>
          </p:nvPr>
        </p:nvSpPr>
        <p:spPr>
          <a:xfrm>
            <a:off x="336000" y="938530"/>
            <a:ext cx="11520000" cy="421740"/>
          </a:xfrm>
        </p:spPr>
        <p:txBody>
          <a:bodyPr/>
          <a:lstStyle/>
          <a:p>
            <a:endParaRPr kumimoji="1" lang="ja-JP" altLang="en-US" dirty="0"/>
          </a:p>
        </p:txBody>
      </p:sp>
      <p:graphicFrame>
        <p:nvGraphicFramePr>
          <p:cNvPr id="4" name="Table 1">
            <a:extLst>
              <a:ext uri="{FF2B5EF4-FFF2-40B4-BE49-F238E27FC236}">
                <a16:creationId xmlns:a16="http://schemas.microsoft.com/office/drawing/2014/main" id="{C0EA28FA-D5AA-C16D-2A8B-D8E6DDFFB824}"/>
              </a:ext>
            </a:extLst>
          </p:cNvPr>
          <p:cNvGraphicFramePr>
            <a:graphicFrameLocks noGrp="1"/>
          </p:cNvGraphicFramePr>
          <p:nvPr>
            <p:extLst>
              <p:ext uri="{D42A27DB-BD31-4B8C-83A1-F6EECF244321}">
                <p14:modId xmlns:p14="http://schemas.microsoft.com/office/powerpoint/2010/main" val="4145647012"/>
              </p:ext>
            </p:extLst>
          </p:nvPr>
        </p:nvGraphicFramePr>
        <p:xfrm>
          <a:off x="621135" y="1584962"/>
          <a:ext cx="10744956" cy="5082983"/>
        </p:xfrm>
        <a:graphic>
          <a:graphicData uri="http://schemas.openxmlformats.org/drawingml/2006/table">
            <a:tbl>
              <a:tblPr firstRow="1" firstCol="1" bandRow="1"/>
              <a:tblGrid>
                <a:gridCol w="2720243">
                  <a:extLst>
                    <a:ext uri="{9D8B030D-6E8A-4147-A177-3AD203B41FA5}">
                      <a16:colId xmlns:a16="http://schemas.microsoft.com/office/drawing/2014/main" val="2758532071"/>
                    </a:ext>
                  </a:extLst>
                </a:gridCol>
                <a:gridCol w="802471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実施機関の名称</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altLang="en-US" sz="1200" kern="10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〇〇県〇〇局</a:t>
                      </a:r>
                      <a:endParaRPr lang="ja-JP" sz="1200" kern="100" dirty="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solidFill>
                            <a:schemeClr val="bg1"/>
                          </a:solidFill>
                          <a:effectLst/>
                          <a:latin typeface="Meiryo UI" panose="020B0604030504040204" pitchFamily="50" charset="-128"/>
                          <a:ea typeface="Meiryo UI" panose="020B0604030504040204" pitchFamily="50" charset="-128"/>
                        </a:rPr>
                        <a:t>制度の名称</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altLang="en-US" sz="1200" kern="10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〇〇年度△△技術実装支援事業</a:t>
                      </a:r>
                      <a:endParaRPr lang="ja-JP" sz="1200" kern="100" dirty="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申請者名称</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altLang="en-US" sz="1200" kern="10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〇〇株式会社</a:t>
                      </a:r>
                      <a:endParaRPr lang="ja-JP" sz="1200" kern="100" dirty="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solidFill>
                            <a:schemeClr val="bg1"/>
                          </a:solidFill>
                          <a:effectLst/>
                          <a:latin typeface="Meiryo UI" panose="020B0604030504040204" pitchFamily="50" charset="-128"/>
                          <a:ea typeface="Meiryo UI" panose="020B0604030504040204" pitchFamily="50" charset="-128"/>
                        </a:rPr>
                        <a:t>対象期間</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altLang="en-US" sz="1200" kern="100">
                          <a:solidFill>
                            <a:schemeClr val="tx1">
                              <a:lumMod val="50000"/>
                              <a:lumOff val="50000"/>
                            </a:schemeClr>
                          </a:solidFill>
                          <a:effectLst/>
                          <a:latin typeface="Meiryo UI" panose="020B0604030504040204" pitchFamily="50" charset="-128"/>
                          <a:ea typeface="Meiryo UI" panose="020B0604030504040204" pitchFamily="50" charset="-128"/>
                        </a:rPr>
                        <a:t>　年　月　日　　～　　　年　月　日</a:t>
                      </a:r>
                      <a:endParaRPr lang="ja-JP" sz="1200" kern="100" dirty="0">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solidFill>
                            <a:schemeClr val="bg1"/>
                          </a:solidFill>
                          <a:effectLst/>
                          <a:latin typeface="Meiryo UI" panose="020B0604030504040204" pitchFamily="50" charset="-128"/>
                          <a:ea typeface="Meiryo UI" panose="020B0604030504040204" pitchFamily="50" charset="-128"/>
                        </a:rPr>
                        <a:t>テーマ名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altLang="en-US" sz="1200" kern="10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〇〇の開発</a:t>
                      </a:r>
                      <a:endParaRPr lang="ja-JP" sz="1200" kern="100" dirty="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solidFill>
                            <a:schemeClr val="bg1"/>
                          </a:solidFill>
                          <a:effectLst/>
                          <a:latin typeface="Meiryo UI" panose="020B0604030504040204" pitchFamily="50" charset="-128"/>
                          <a:ea typeface="Meiryo UI" panose="020B0604030504040204" pitchFamily="50" charset="-128"/>
                        </a:rPr>
                        <a:t>補助金額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altLang="en-US" sz="1200" kern="10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〇〇円</a:t>
                      </a:r>
                      <a:endParaRPr lang="ja-JP" sz="1200" kern="100" dirty="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22400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a:solidFill>
                            <a:schemeClr val="bg1"/>
                          </a:solidFill>
                          <a:effectLst/>
                          <a:latin typeface="Meiryo UI" panose="020B0604030504040204" pitchFamily="50" charset="-128"/>
                          <a:ea typeface="Meiryo UI" panose="020B0604030504040204" pitchFamily="50" charset="-128"/>
                        </a:rPr>
                        <a:t>事業の概要</a:t>
                      </a:r>
                    </a:p>
                    <a:p>
                      <a:pPr algn="l"/>
                      <a:r>
                        <a:rPr lang="ja-JP" altLang="en-US" sz="1200" kern="100">
                          <a:solidFill>
                            <a:schemeClr val="bg1"/>
                          </a:solidFill>
                          <a:effectLst/>
                          <a:latin typeface="Meiryo UI" panose="020B0604030504040204" pitchFamily="50" charset="-128"/>
                          <a:ea typeface="Meiryo UI" panose="020B0604030504040204" pitchFamily="50" charset="-128"/>
                        </a:rPr>
                        <a:t>（目標）</a:t>
                      </a:r>
                      <a:endParaRPr lang="ja-JP" altLang="en-US" sz="1200" kern="100" dirty="0">
                        <a:solidFill>
                          <a:schemeClr val="bg1"/>
                        </a:solidFill>
                        <a:effectLst/>
                        <a:latin typeface="Meiryo UI" panose="020B0604030504040204" pitchFamily="50" charset="-128"/>
                        <a:ea typeface="Meiryo UI" panose="020B0604030504040204" pitchFamily="50" charset="-128"/>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a:solidFill>
                            <a:schemeClr val="tx1">
                              <a:lumMod val="50000"/>
                              <a:lumOff val="50000"/>
                            </a:schemeClr>
                          </a:solidFill>
                          <a:effectLst/>
                          <a:latin typeface="Meiryo UI" panose="020B0604030504040204" pitchFamily="50" charset="-128"/>
                          <a:ea typeface="Meiryo UI" panose="020B0604030504040204" pitchFamily="50" charset="-128"/>
                        </a:rPr>
                        <a:t>明瞭に記載ください</a:t>
                      </a:r>
                      <a:endParaRPr lang="ja-JP" sz="1200" kern="100" dirty="0">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111600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a:solidFill>
                            <a:schemeClr val="bg1"/>
                          </a:solidFill>
                          <a:effectLst/>
                          <a:latin typeface="Meiryo UI" panose="020B0604030504040204" pitchFamily="50" charset="-128"/>
                          <a:ea typeface="Meiryo UI" panose="020B0604030504040204" pitchFamily="50" charset="-128"/>
                        </a:rPr>
                        <a:t>本申請との差異</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rPr>
                        <a:t>本応募との重複がないことを明確に判断できるよう記入ください</a:t>
                      </a:r>
                      <a:endParaRPr lang="ja-JP" sz="1200" kern="100" dirty="0">
                        <a:solidFill>
                          <a:schemeClr val="tx1">
                            <a:lumMod val="50000"/>
                            <a:lumOff val="50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sp>
        <p:nvSpPr>
          <p:cNvPr id="5" name="AutoShape 10">
            <a:extLst>
              <a:ext uri="{FF2B5EF4-FFF2-40B4-BE49-F238E27FC236}">
                <a16:creationId xmlns:a16="http://schemas.microsoft.com/office/drawing/2014/main" id="{BBF7B621-0609-2D57-AEE1-B69C8E960B6B}"/>
              </a:ext>
            </a:extLst>
          </p:cNvPr>
          <p:cNvSpPr>
            <a:spLocks noChangeArrowheads="1"/>
          </p:cNvSpPr>
          <p:nvPr/>
        </p:nvSpPr>
        <p:spPr bwMode="auto">
          <a:xfrm>
            <a:off x="4656000" y="1007992"/>
            <a:ext cx="7200000" cy="115995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応募プロジェクトに係る技術実証に全部または一部関連した開発を、国、ＮＥＤＯ及びその他の独立行政法人、地方自治体等の補助金を受給して実施中の場合、その概要を記載してください。</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520115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追加ページ</a:t>
            </a:r>
            <a:r>
              <a:rPr lang="en-US" altLang="ja-JP" dirty="0"/>
              <a:t>】</a:t>
            </a:r>
            <a:br>
              <a:rPr lang="en-US" altLang="ja-JP" dirty="0"/>
            </a:br>
            <a:endParaRPr kumimoji="1" lang="ja-JP" altLang="en-US" dirty="0"/>
          </a:p>
        </p:txBody>
      </p:sp>
      <p:sp>
        <p:nvSpPr>
          <p:cNvPr id="3" name="テキスト プレースホルダー 2"/>
          <p:cNvSpPr>
            <a:spLocks noGrp="1"/>
          </p:cNvSpPr>
          <p:nvPr>
            <p:ph type="body" sz="quarter" idx="13"/>
          </p:nvPr>
        </p:nvSpPr>
        <p:spPr>
          <a:xfrm>
            <a:off x="336000" y="938530"/>
            <a:ext cx="11520000" cy="421740"/>
          </a:xfrm>
        </p:spPr>
        <p:txBody>
          <a:bodyPr/>
          <a:lstStyle/>
          <a:p>
            <a:endParaRPr kumimoji="1" lang="ja-JP" altLang="en-US" dirty="0"/>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2496000" y="2709000"/>
            <a:ext cx="7200000" cy="144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ページ制限の範囲内において、追加で補足説明されたい場合は、ページを増やして作成ください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4029412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642906664"/>
              </p:ext>
            </p:extLst>
          </p:nvPr>
        </p:nvGraphicFramePr>
        <p:xfrm>
          <a:off x="336103" y="1303583"/>
          <a:ext cx="11519795" cy="4608000"/>
        </p:xfrm>
        <a:graphic>
          <a:graphicData uri="http://schemas.openxmlformats.org/drawingml/2006/table">
            <a:tbl>
              <a:tblPr/>
              <a:tblGrid>
                <a:gridCol w="899795">
                  <a:extLst>
                    <a:ext uri="{9D8B030D-6E8A-4147-A177-3AD203B41FA5}">
                      <a16:colId xmlns:a16="http://schemas.microsoft.com/office/drawing/2014/main" val="469379627"/>
                    </a:ext>
                  </a:extLst>
                </a:gridCol>
                <a:gridCol w="1260000">
                  <a:extLst>
                    <a:ext uri="{9D8B030D-6E8A-4147-A177-3AD203B41FA5}">
                      <a16:colId xmlns:a16="http://schemas.microsoft.com/office/drawing/2014/main" val="1732176403"/>
                    </a:ext>
                  </a:extLst>
                </a:gridCol>
                <a:gridCol w="9360000">
                  <a:extLst>
                    <a:ext uri="{9D8B030D-6E8A-4147-A177-3AD203B41FA5}">
                      <a16:colId xmlns:a16="http://schemas.microsoft.com/office/drawing/2014/main" val="4118708399"/>
                    </a:ext>
                  </a:extLst>
                </a:gridCol>
              </a:tblGrid>
              <a:tr h="576000">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代表事業者名</a:t>
                      </a:r>
                      <a:endPar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643227"/>
                  </a:ext>
                </a:extLst>
              </a:tr>
              <a:tr h="576000">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連携事業者名（役割）</a:t>
                      </a:r>
                      <a:endParaRPr kumimoji="0" lang="en-US" altLang="ja-JP"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a:t>
                      </a: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スタートアップ企業に★</a:t>
                      </a:r>
                      <a:endParaRPr kumimoji="0" lang="en-US" altLang="ja-JP"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ja-JP" altLang="en-US" sz="140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endParaRPr kumimoji="0" lang="en-US" altLang="ja-JP" sz="140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記載例：</a:t>
                      </a: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ABC</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株式会社（全体統括）</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a:t>
                      </a: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CDF</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株式会社（技術協力）、</a:t>
                      </a: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GHI</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株式会社（実証場所提供）</a:t>
                      </a:r>
                      <a:endPar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576000">
                <a:tc row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実施場所</a:t>
                      </a:r>
                      <a:endPar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中央防波堤</a:t>
                      </a:r>
                      <a:endParaRPr kumimoji="0" lang="en-US" altLang="ja-JP"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エリア</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記載例：②海の森水上競技場（陸上部）</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576000">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周辺ベイエリア</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記載例：</a:t>
                      </a: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GHI</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株式会社〇〇ビル</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56621167"/>
                  </a:ext>
                </a:extLst>
              </a:tr>
              <a:tr h="57600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該当技術テーマ</a:t>
                      </a:r>
                      <a:endParaRPr kumimoji="0" lang="en-US" altLang="ja-JP"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a:t>
                      </a: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該当するものに〇</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　）次世代モビリティ、（　）最先端再生可能エネルギー、（　）環境改善・資源循環</a:t>
                      </a: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tx1">
                              <a:lumMod val="50000"/>
                              <a:lumOff val="50000"/>
                            </a:schemeClr>
                          </a:solidFill>
                          <a:effectLst/>
                          <a:latin typeface="Meiryo UI" panose="020B0604030504040204" pitchFamily="50" charset="-128"/>
                          <a:ea typeface="Meiryo UI" panose="020B0604030504040204" pitchFamily="50" charset="-128"/>
                        </a:rPr>
                        <a:t>記載例：（　）次世代モビリティ、（〇）最先端再生可能エネルギー、（〇）環境改善・資源循環</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0837468"/>
                  </a:ext>
                </a:extLst>
              </a:tr>
              <a:tr h="576000">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事業費</a:t>
                      </a:r>
                      <a:endPar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r>
                        <a:rPr kumimoji="0" lang="ja-JP" altLang="en-US" sz="14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（税抜き）</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1152000">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プロジェクト概要</a:t>
                      </a:r>
                      <a:endParaRPr kumimoji="0" lang="en-US" altLang="ja-JP"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1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a:t>
                      </a:r>
                      <a:r>
                        <a:rPr kumimoji="0" lang="en-US" altLang="ja-JP" sz="11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200</a:t>
                      </a:r>
                      <a:r>
                        <a:rPr kumimoji="0" lang="ja-JP" altLang="en-US" sz="11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字以内）</a:t>
                      </a:r>
                      <a:endPar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6" name="タイトル 5"/>
          <p:cNvSpPr>
            <a:spLocks noGrp="1"/>
          </p:cNvSpPr>
          <p:nvPr>
            <p:ph type="title"/>
          </p:nvPr>
        </p:nvSpPr>
        <p:spPr>
          <a:xfrm>
            <a:off x="336000" y="0"/>
            <a:ext cx="11520000" cy="864973"/>
          </a:xfrm>
        </p:spPr>
        <p:txBody>
          <a:bodyPr/>
          <a:lstStyle/>
          <a:p>
            <a:r>
              <a:rPr lang="en-US" altLang="ja-JP" dirty="0"/>
              <a:t>【</a:t>
            </a:r>
            <a:r>
              <a:rPr lang="ja-JP" altLang="en-US" dirty="0"/>
              <a:t>企画提案書概要</a:t>
            </a:r>
            <a:r>
              <a:rPr lang="en-US" altLang="ja-JP" dirty="0"/>
              <a:t>】</a:t>
            </a:r>
            <a:br>
              <a:rPr lang="en-US" altLang="ja-JP" dirty="0"/>
            </a:br>
            <a:r>
              <a:rPr lang="en-US" altLang="ja-JP" b="1" dirty="0"/>
              <a:t>XXXXXX</a:t>
            </a:r>
            <a:r>
              <a:rPr lang="ja-JP" altLang="en-US" dirty="0"/>
              <a:t>（プロジェクト名を記載）</a:t>
            </a:r>
            <a:endParaRPr kumimoji="1" lang="ja-JP" altLang="en-US" dirty="0"/>
          </a:p>
        </p:txBody>
      </p:sp>
      <p:sp>
        <p:nvSpPr>
          <p:cNvPr id="8" name="AutoShape 10">
            <a:extLst>
              <a:ext uri="{FF2B5EF4-FFF2-40B4-BE49-F238E27FC236}">
                <a16:creationId xmlns:a16="http://schemas.microsoft.com/office/drawing/2014/main" id="{0E82E6D8-635C-4D6C-B46B-8D4FAF1080F2}"/>
              </a:ext>
            </a:extLst>
          </p:cNvPr>
          <p:cNvSpPr>
            <a:spLocks noChangeArrowheads="1"/>
          </p:cNvSpPr>
          <p:nvPr/>
        </p:nvSpPr>
        <p:spPr bwMode="auto">
          <a:xfrm>
            <a:off x="6693191" y="1455161"/>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各行</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部分について記入</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640576" y="493990"/>
            <a:ext cx="6227721"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具体的なプロジェクト名称を記載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（例）水空合体ドローンの試験飛行、洋上浮体式太陽光発電システムの検証・・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86819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8645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ja-JP" altLang="en-US" dirty="0"/>
              <a:t>ご作成にあたっての留意事項</a:t>
            </a:r>
            <a:br>
              <a:rPr lang="en-US" altLang="ja-JP" dirty="0"/>
            </a:br>
            <a:endParaRPr kumimoji="1" lang="ja-JP" altLang="en-US" dirty="0"/>
          </a:p>
        </p:txBody>
      </p:sp>
      <p:sp>
        <p:nvSpPr>
          <p:cNvPr id="5" name="Rectangle 3">
            <a:extLst>
              <a:ext uri="{FF2B5EF4-FFF2-40B4-BE49-F238E27FC236}">
                <a16:creationId xmlns:a16="http://schemas.microsoft.com/office/drawing/2014/main" id="{4D3BC563-C34E-4D4D-B5D0-446C3E7D1EEB}"/>
              </a:ext>
            </a:extLst>
          </p:cNvPr>
          <p:cNvSpPr>
            <a:spLocks noChangeArrowheads="1"/>
          </p:cNvSpPr>
          <p:nvPr/>
        </p:nvSpPr>
        <p:spPr bwMode="auto">
          <a:xfrm>
            <a:off x="336741" y="1136089"/>
            <a:ext cx="11518519" cy="524473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使用ソフト・枚数</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Microsoft PowerPoint</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横置きで表紙を含め</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頁以内（適宜頁を増やして作成して下さい）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フォーマット</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基本的に本フォーマットをご活用ください。</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個別スライドの体裁・レイアウトは任意としますが、各スライドに記載されて</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いる項目を</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踏まえてご作成ください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水色の図形で囲まれた指示文は、記載にあたって留意すべき事項を付記したものです。ご提出時には本ページを含めて削除してください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本フォーマット以外を追加で使用されたい場合、記載事項のどの事項に対応する内容か分かるよう、番号等で対応関係を明確に示してください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表現内容</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スライド内本文の文字の大きさは</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12-18pt </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を目安とし、フォントは可能な限り統一してください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第三者が読んで内容が把握できるレベルでの表現を心がけて下さい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図表やイメージ、写真等を活用することで内容の具体性や視認性を高めて下さい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定量的に記載できるものについては、定量的に記載することに努めてください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その他</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東京都による選定結果のプレスリリース等において本資料を使用させていただく可能性がございます</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06158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提案内容のサマリ</a:t>
            </a:r>
            <a:r>
              <a:rPr lang="en-US" altLang="ja-JP" dirty="0"/>
              <a:t>】</a:t>
            </a:r>
            <a:br>
              <a:rPr lang="en-US" altLang="ja-JP" dirty="0"/>
            </a:br>
            <a:r>
              <a:rPr lang="en-US" altLang="ja-JP" b="1" dirty="0"/>
              <a:t>XXXXXX</a:t>
            </a:r>
            <a:r>
              <a:rPr lang="ja-JP" altLang="en-US" dirty="0"/>
              <a:t>（プロジェクト名を記載）</a:t>
            </a:r>
            <a:endParaRPr kumimoji="1" lang="ja-JP" altLang="en-US" dirty="0"/>
          </a:p>
        </p:txBody>
      </p:sp>
      <p:sp>
        <p:nvSpPr>
          <p:cNvPr id="4" name="正方形/長方形 3">
            <a:extLst>
              <a:ext uri="{FF2B5EF4-FFF2-40B4-BE49-F238E27FC236}">
                <a16:creationId xmlns:a16="http://schemas.microsoft.com/office/drawing/2014/main" id="{7F50B7F7-ADB5-40E0-8FA8-4C228D849299}"/>
              </a:ext>
            </a:extLst>
          </p:cNvPr>
          <p:cNvSpPr/>
          <p:nvPr/>
        </p:nvSpPr>
        <p:spPr>
          <a:xfrm>
            <a:off x="4296000" y="1569493"/>
            <a:ext cx="7560000" cy="483130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プロジェクト概念図を表すポンチ絵、イメージを挿入すること</a:t>
            </a:r>
          </a:p>
        </p:txBody>
      </p:sp>
      <p:sp>
        <p:nvSpPr>
          <p:cNvPr id="5" name="正方形/長方形 4">
            <a:extLst>
              <a:ext uri="{FF2B5EF4-FFF2-40B4-BE49-F238E27FC236}">
                <a16:creationId xmlns:a16="http://schemas.microsoft.com/office/drawing/2014/main" id="{CC659A77-E59A-45C9-9B01-21BA5577672C}"/>
              </a:ext>
            </a:extLst>
          </p:cNvPr>
          <p:cNvSpPr/>
          <p:nvPr/>
        </p:nvSpPr>
        <p:spPr>
          <a:xfrm>
            <a:off x="336000" y="1394747"/>
            <a:ext cx="3744000" cy="288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目的</a:t>
            </a:r>
          </a:p>
        </p:txBody>
      </p:sp>
      <p:sp>
        <p:nvSpPr>
          <p:cNvPr id="6" name="正方形/長方形 5">
            <a:extLst>
              <a:ext uri="{FF2B5EF4-FFF2-40B4-BE49-F238E27FC236}">
                <a16:creationId xmlns:a16="http://schemas.microsoft.com/office/drawing/2014/main" id="{97F8D4A8-E964-4308-BDAD-FF2BAEB2565B}"/>
              </a:ext>
            </a:extLst>
          </p:cNvPr>
          <p:cNvSpPr/>
          <p:nvPr/>
        </p:nvSpPr>
        <p:spPr>
          <a:xfrm>
            <a:off x="336000" y="1682779"/>
            <a:ext cx="3744000" cy="1944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756AA4B7-DE4B-4E12-9746-9D415BF16EE9}"/>
              </a:ext>
            </a:extLst>
          </p:cNvPr>
          <p:cNvSpPr/>
          <p:nvPr/>
        </p:nvSpPr>
        <p:spPr>
          <a:xfrm>
            <a:off x="336000" y="3872643"/>
            <a:ext cx="3744000" cy="288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プロジェクト内容</a:t>
            </a:r>
          </a:p>
        </p:txBody>
      </p:sp>
      <p:sp>
        <p:nvSpPr>
          <p:cNvPr id="8" name="正方形/長方形 7">
            <a:extLst>
              <a:ext uri="{FF2B5EF4-FFF2-40B4-BE49-F238E27FC236}">
                <a16:creationId xmlns:a16="http://schemas.microsoft.com/office/drawing/2014/main" id="{B5287E12-0451-4C0E-8F48-FBDF8AC9B32B}"/>
              </a:ext>
            </a:extLst>
          </p:cNvPr>
          <p:cNvSpPr/>
          <p:nvPr/>
        </p:nvSpPr>
        <p:spPr>
          <a:xfrm>
            <a:off x="336000" y="4160642"/>
            <a:ext cx="3744000" cy="224015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3337389" y="4995598"/>
            <a:ext cx="7253283" cy="82107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提案内容のまとめがこの</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1</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ページで分かるように</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記載してください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「目的」は、事業期間中に実現を目指す達成目的として記載してください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世界初、国内初が含まれる場合は、どの技術や検証が該当するのか明示すること</a:t>
            </a:r>
          </a:p>
        </p:txBody>
      </p:sp>
      <p:cxnSp>
        <p:nvCxnSpPr>
          <p:cNvPr id="10" name="直線コネクタ 12">
            <a:extLst>
              <a:ext uri="{FF2B5EF4-FFF2-40B4-BE49-F238E27FC236}">
                <a16:creationId xmlns:a16="http://schemas.microsoft.com/office/drawing/2014/main" id="{D9D4AF73-F73E-4525-B369-DF0A23A09C2F}"/>
              </a:ext>
            </a:extLst>
          </p:cNvPr>
          <p:cNvCxnSpPr>
            <a:cxnSpLocks/>
          </p:cNvCxnSpPr>
          <p:nvPr/>
        </p:nvCxnSpPr>
        <p:spPr bwMode="auto">
          <a:xfrm>
            <a:off x="4296000" y="1423142"/>
            <a:ext cx="7560000"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1" name="Rectangle 5">
            <a:extLst>
              <a:ext uri="{FF2B5EF4-FFF2-40B4-BE49-F238E27FC236}">
                <a16:creationId xmlns:a16="http://schemas.microsoft.com/office/drawing/2014/main" id="{C5C97B81-32F3-4188-8BE7-4DFC82D2DD2E}"/>
              </a:ext>
            </a:extLst>
          </p:cNvPr>
          <p:cNvSpPr>
            <a:spLocks noChangeArrowheads="1"/>
          </p:cNvSpPr>
          <p:nvPr/>
        </p:nvSpPr>
        <p:spPr bwMode="auto">
          <a:xfrm>
            <a:off x="7176000" y="1310178"/>
            <a:ext cx="1800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プロジェクトの概念図</a:t>
            </a:r>
          </a:p>
        </p:txBody>
      </p:sp>
      <p:sp>
        <p:nvSpPr>
          <p:cNvPr id="12"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640576" y="493990"/>
            <a:ext cx="6227721"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具体的なプロジェクト名称を記載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（例）水空合体ドローンの試験飛行、洋上浮体式太陽光発電システムの検証・・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257950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【0</a:t>
            </a:r>
            <a:r>
              <a:rPr lang="ja-JP" altLang="en-US" dirty="0"/>
              <a:t>　基本情報</a:t>
            </a:r>
            <a:r>
              <a:rPr lang="en-US" altLang="ja-JP" dirty="0"/>
              <a:t>】</a:t>
            </a:r>
            <a:br>
              <a:rPr lang="en-US" altLang="ja-JP" dirty="0"/>
            </a:br>
            <a:endParaRPr kumimoji="1" lang="ja-JP" altLang="en-US" dirty="0"/>
          </a:p>
        </p:txBody>
      </p:sp>
      <p:graphicFrame>
        <p:nvGraphicFramePr>
          <p:cNvPr id="16" name="Table 1">
            <a:extLst>
              <a:ext uri="{FF2B5EF4-FFF2-40B4-BE49-F238E27FC236}">
                <a16:creationId xmlns:a16="http://schemas.microsoft.com/office/drawing/2014/main" id="{06186504-EAB4-4416-96D5-59909DCBF290}"/>
              </a:ext>
            </a:extLst>
          </p:cNvPr>
          <p:cNvGraphicFramePr>
            <a:graphicFrameLocks noGrp="1"/>
          </p:cNvGraphicFramePr>
          <p:nvPr>
            <p:extLst>
              <p:ext uri="{D42A27DB-BD31-4B8C-83A1-F6EECF244321}">
                <p14:modId xmlns:p14="http://schemas.microsoft.com/office/powerpoint/2010/main" val="1738681424"/>
              </p:ext>
            </p:extLst>
          </p:nvPr>
        </p:nvGraphicFramePr>
        <p:xfrm>
          <a:off x="336000" y="1584962"/>
          <a:ext cx="5688000" cy="4877255"/>
        </p:xfrm>
        <a:graphic>
          <a:graphicData uri="http://schemas.openxmlformats.org/drawingml/2006/table">
            <a:tbl>
              <a:tblPr firstRow="1" firstCol="1" bandRow="1"/>
              <a:tblGrid>
                <a:gridCol w="1440000">
                  <a:extLst>
                    <a:ext uri="{9D8B030D-6E8A-4147-A177-3AD203B41FA5}">
                      <a16:colId xmlns:a16="http://schemas.microsoft.com/office/drawing/2014/main" val="2758532071"/>
                    </a:ext>
                  </a:extLst>
                </a:gridCol>
                <a:gridCol w="4248000">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kumimoji="1" lang="ja-JP" altLang="en-US" sz="1200" b="1" kern="100" dirty="0">
                          <a:solidFill>
                            <a:schemeClr val="bg1"/>
                          </a:solidFill>
                          <a:effectLst/>
                          <a:latin typeface="Meiryo UI" panose="020B0604030504040204" pitchFamily="50" charset="-128"/>
                          <a:ea typeface="Meiryo UI" panose="020B0604030504040204" pitchFamily="50" charset="-128"/>
                          <a:cs typeface="+mn-cs"/>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（電話）</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cxnSp>
        <p:nvCxnSpPr>
          <p:cNvPr id="17"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336000" y="1313433"/>
            <a:ext cx="5688000"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18" name="Rectangle 5">
            <a:extLst>
              <a:ext uri="{FF2B5EF4-FFF2-40B4-BE49-F238E27FC236}">
                <a16:creationId xmlns:a16="http://schemas.microsoft.com/office/drawing/2014/main" id="{C5C97B81-32F3-4188-8BE7-4DFC82D2DD2E}"/>
              </a:ext>
            </a:extLst>
          </p:cNvPr>
          <p:cNvSpPr>
            <a:spLocks noChangeArrowheads="1"/>
          </p:cNvSpPr>
          <p:nvPr/>
        </p:nvSpPr>
        <p:spPr bwMode="auto">
          <a:xfrm>
            <a:off x="2280000" y="1205433"/>
            <a:ext cx="18000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代表事業者</a:t>
            </a:r>
          </a:p>
        </p:txBody>
      </p:sp>
      <p:cxnSp>
        <p:nvCxnSpPr>
          <p:cNvPr id="19" name="直線コネクタ 18">
            <a:extLst>
              <a:ext uri="{FF2B5EF4-FFF2-40B4-BE49-F238E27FC236}">
                <a16:creationId xmlns:a16="http://schemas.microsoft.com/office/drawing/2014/main" id="{51BFE2A8-42A2-4E76-B629-FD38DA37B0E3}"/>
              </a:ext>
            </a:extLst>
          </p:cNvPr>
          <p:cNvCxnSpPr>
            <a:cxnSpLocks/>
          </p:cNvCxnSpPr>
          <p:nvPr/>
        </p:nvCxnSpPr>
        <p:spPr bwMode="auto">
          <a:xfrm>
            <a:off x="6168000" y="1313433"/>
            <a:ext cx="5688000"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20" name="Rectangle 5">
            <a:extLst>
              <a:ext uri="{FF2B5EF4-FFF2-40B4-BE49-F238E27FC236}">
                <a16:creationId xmlns:a16="http://schemas.microsoft.com/office/drawing/2014/main" id="{C5C97B81-32F3-4188-8BE7-4DFC82D2DD2E}"/>
              </a:ext>
            </a:extLst>
          </p:cNvPr>
          <p:cNvSpPr>
            <a:spLocks noChangeArrowheads="1"/>
          </p:cNvSpPr>
          <p:nvPr/>
        </p:nvSpPr>
        <p:spPr bwMode="auto">
          <a:xfrm>
            <a:off x="8112000" y="1205433"/>
            <a:ext cx="18000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スタートアップ</a:t>
            </a:r>
          </a:p>
        </p:txBody>
      </p:sp>
      <p:graphicFrame>
        <p:nvGraphicFramePr>
          <p:cNvPr id="21" name="Table 1">
            <a:extLst>
              <a:ext uri="{FF2B5EF4-FFF2-40B4-BE49-F238E27FC236}">
                <a16:creationId xmlns:a16="http://schemas.microsoft.com/office/drawing/2014/main" id="{06186504-EAB4-4416-96D5-59909DCBF290}"/>
              </a:ext>
            </a:extLst>
          </p:cNvPr>
          <p:cNvGraphicFramePr>
            <a:graphicFrameLocks noGrp="1"/>
          </p:cNvGraphicFramePr>
          <p:nvPr>
            <p:extLst>
              <p:ext uri="{D42A27DB-BD31-4B8C-83A1-F6EECF244321}">
                <p14:modId xmlns:p14="http://schemas.microsoft.com/office/powerpoint/2010/main" val="3128330686"/>
              </p:ext>
            </p:extLst>
          </p:nvPr>
        </p:nvGraphicFramePr>
        <p:xfrm>
          <a:off x="6168000" y="1584962"/>
          <a:ext cx="5688000" cy="4877255"/>
        </p:xfrm>
        <a:graphic>
          <a:graphicData uri="http://schemas.openxmlformats.org/drawingml/2006/table">
            <a:tbl>
              <a:tblPr firstRow="1" firstCol="1" bandRow="1"/>
              <a:tblGrid>
                <a:gridCol w="1440000">
                  <a:extLst>
                    <a:ext uri="{9D8B030D-6E8A-4147-A177-3AD203B41FA5}">
                      <a16:colId xmlns:a16="http://schemas.microsoft.com/office/drawing/2014/main" val="2758532071"/>
                    </a:ext>
                  </a:extLst>
                </a:gridCol>
                <a:gridCol w="4248000">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solidFill>
                            <a:schemeClr val="bg1"/>
                          </a:solidFill>
                          <a:effectLst/>
                          <a:latin typeface="Meiryo UI" panose="020B0604030504040204" pitchFamily="50" charset="-128"/>
                          <a:ea typeface="Meiryo UI" panose="020B0604030504040204" pitchFamily="50" charset="-128"/>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（連絡先）</a:t>
                      </a:r>
                      <a:endParaRPr lang="en-US" altLang="ja-JP" sz="12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spTree>
    <p:extLst>
      <p:ext uri="{BB962C8B-B14F-4D97-AF65-F5344CB8AC3E}">
        <p14:creationId xmlns:p14="http://schemas.microsoft.com/office/powerpoint/2010/main" val="2014518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【1</a:t>
            </a:r>
            <a:r>
              <a:rPr lang="ja-JP" altLang="en-US" dirty="0"/>
              <a:t>　背景・目的</a:t>
            </a:r>
            <a:r>
              <a:rPr lang="en-US" altLang="ja-JP" dirty="0"/>
              <a:t>】</a:t>
            </a:r>
            <a:br>
              <a:rPr lang="en-US" altLang="ja-JP" dirty="0"/>
            </a:br>
            <a:endParaRPr kumimoji="1" lang="ja-JP" altLang="en-US" dirty="0"/>
          </a:p>
        </p:txBody>
      </p:sp>
      <p:sp>
        <p:nvSpPr>
          <p:cNvPr id="4" name="正方形/長方形 3">
            <a:extLst>
              <a:ext uri="{FF2B5EF4-FFF2-40B4-BE49-F238E27FC236}">
                <a16:creationId xmlns:a16="http://schemas.microsoft.com/office/drawing/2014/main" id="{7F50B7F7-ADB5-40E0-8FA8-4C228D849299}"/>
              </a:ext>
            </a:extLst>
          </p:cNvPr>
          <p:cNvSpPr/>
          <p:nvPr/>
        </p:nvSpPr>
        <p:spPr>
          <a:xfrm>
            <a:off x="336000" y="1565433"/>
            <a:ext cx="5688000"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cxnSp>
        <p:nvCxnSpPr>
          <p:cNvPr id="5"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336000" y="1313433"/>
            <a:ext cx="5688000"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6" name="Rectangle 5">
            <a:extLst>
              <a:ext uri="{FF2B5EF4-FFF2-40B4-BE49-F238E27FC236}">
                <a16:creationId xmlns:a16="http://schemas.microsoft.com/office/drawing/2014/main" id="{C5C97B81-32F3-4188-8BE7-4DFC82D2DD2E}"/>
              </a:ext>
            </a:extLst>
          </p:cNvPr>
          <p:cNvSpPr>
            <a:spLocks noChangeArrowheads="1"/>
          </p:cNvSpPr>
          <p:nvPr/>
        </p:nvSpPr>
        <p:spPr bwMode="auto">
          <a:xfrm>
            <a:off x="2280000" y="1205433"/>
            <a:ext cx="1800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背景</a:t>
            </a:r>
          </a:p>
        </p:txBody>
      </p:sp>
      <p:cxnSp>
        <p:nvCxnSpPr>
          <p:cNvPr id="7" name="直線コネクタ 6">
            <a:extLst>
              <a:ext uri="{FF2B5EF4-FFF2-40B4-BE49-F238E27FC236}">
                <a16:creationId xmlns:a16="http://schemas.microsoft.com/office/drawing/2014/main" id="{51BFE2A8-42A2-4E76-B629-FD38DA37B0E3}"/>
              </a:ext>
            </a:extLst>
          </p:cNvPr>
          <p:cNvCxnSpPr>
            <a:cxnSpLocks/>
          </p:cNvCxnSpPr>
          <p:nvPr/>
        </p:nvCxnSpPr>
        <p:spPr bwMode="auto">
          <a:xfrm>
            <a:off x="6168000" y="1313433"/>
            <a:ext cx="5688000"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8" name="Rectangle 5">
            <a:extLst>
              <a:ext uri="{FF2B5EF4-FFF2-40B4-BE49-F238E27FC236}">
                <a16:creationId xmlns:a16="http://schemas.microsoft.com/office/drawing/2014/main" id="{C5C97B81-32F3-4188-8BE7-4DFC82D2DD2E}"/>
              </a:ext>
            </a:extLst>
          </p:cNvPr>
          <p:cNvSpPr>
            <a:spLocks noChangeArrowheads="1"/>
          </p:cNvSpPr>
          <p:nvPr/>
        </p:nvSpPr>
        <p:spPr bwMode="auto">
          <a:xfrm>
            <a:off x="8112000" y="1205433"/>
            <a:ext cx="18000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目的</a:t>
            </a:r>
          </a:p>
        </p:txBody>
      </p:sp>
      <p:sp>
        <p:nvSpPr>
          <p:cNvPr id="9" name="正方形/長方形 8">
            <a:extLst>
              <a:ext uri="{FF2B5EF4-FFF2-40B4-BE49-F238E27FC236}">
                <a16:creationId xmlns:a16="http://schemas.microsoft.com/office/drawing/2014/main" id="{7F50B7F7-ADB5-40E0-8FA8-4C228D849299}"/>
              </a:ext>
            </a:extLst>
          </p:cNvPr>
          <p:cNvSpPr/>
          <p:nvPr/>
        </p:nvSpPr>
        <p:spPr>
          <a:xfrm>
            <a:off x="6168000" y="1565433"/>
            <a:ext cx="5688000"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0" name="AutoShape 10">
            <a:extLst>
              <a:ext uri="{FF2B5EF4-FFF2-40B4-BE49-F238E27FC236}">
                <a16:creationId xmlns:a16="http://schemas.microsoft.com/office/drawing/2014/main" id="{3CC166C8-F8F4-433F-8CCD-57D615D6FC9B}"/>
              </a:ext>
            </a:extLst>
          </p:cNvPr>
          <p:cNvSpPr>
            <a:spLocks noChangeArrowheads="1"/>
          </p:cNvSpPr>
          <p:nvPr/>
        </p:nvSpPr>
        <p:spPr bwMode="auto">
          <a:xfrm>
            <a:off x="2496000" y="2349000"/>
            <a:ext cx="7200000" cy="216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背景においては、東京都の抱える社会課題や、今回、それを捉えた理由について根拠も交えて記載ください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目的には解決方針と、どのように社会課題の解決に寄与するかを具体的に記載ください</a:t>
            </a:r>
          </a:p>
        </p:txBody>
      </p:sp>
    </p:spTree>
    <p:extLst>
      <p:ext uri="{BB962C8B-B14F-4D97-AF65-F5344CB8AC3E}">
        <p14:creationId xmlns:p14="http://schemas.microsoft.com/office/powerpoint/2010/main" val="168400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１　</a:t>
            </a:r>
            <a:r>
              <a:rPr lang="en-US" altLang="ja-JP" b="1" dirty="0"/>
              <a:t>XXX</a:t>
            </a:r>
            <a:r>
              <a:rPr lang="ja-JP" altLang="en-US" dirty="0"/>
              <a:t>の取組概要</a:t>
            </a:r>
            <a:r>
              <a:rPr lang="en-US" altLang="ja-JP" dirty="0"/>
              <a:t>】</a:t>
            </a:r>
            <a:endParaRPr kumimoji="1" lang="ja-JP" altLang="en-US" dirty="0"/>
          </a:p>
        </p:txBody>
      </p:sp>
      <p:sp>
        <p:nvSpPr>
          <p:cNvPr id="7"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496000" y="2349000"/>
            <a:ext cx="7200000" cy="216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プロジェクト内容についてイメージ図・ポンチ絵、図表を活用して具体的に記載してください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スタートアップがどのようにプロジェクトに関わるかを明示してください</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背景・目的を踏まえ、具体的にどんな実施項目を設けて何を行っていくかを記載ください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（実施テーマ、実施項目、検証内容、取り組みの工夫、全体スキーム等）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04702" y="1057133"/>
            <a:ext cx="2517696" cy="38432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err="1">
                <a:ln>
                  <a:noFill/>
                </a:ln>
                <a:solidFill>
                  <a:srgbClr val="000000"/>
                </a:solidFill>
                <a:effectLst/>
                <a:uLnTx/>
                <a:uFillTx/>
                <a:latin typeface="Meiryo UI" panose="020B0604030504040204" pitchFamily="50" charset="-128"/>
                <a:ea typeface="Meiryo UI"/>
                <a:cs typeface="+mn-cs"/>
              </a:rPr>
              <a:t>には</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プロジェクト名を記載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6" name="テキスト プレースホルダー 8"/>
          <p:cNvSpPr>
            <a:spLocks noGrp="1"/>
          </p:cNvSpPr>
          <p:nvPr>
            <p:ph type="body" sz="quarter" idx="13"/>
          </p:nvPr>
        </p:nvSpPr>
        <p:spPr>
          <a:xfrm>
            <a:off x="336000" y="938530"/>
            <a:ext cx="11520000" cy="421740"/>
          </a:xfrm>
        </p:spPr>
        <p:txBody>
          <a:bodyPr/>
          <a:lstStyle/>
          <a:p>
            <a:endParaRPr kumimoji="1" lang="ja-JP" altLang="en-US" dirty="0"/>
          </a:p>
        </p:txBody>
      </p:sp>
    </p:spTree>
    <p:extLst>
      <p:ext uri="{BB962C8B-B14F-4D97-AF65-F5344CB8AC3E}">
        <p14:creationId xmlns:p14="http://schemas.microsoft.com/office/powerpoint/2010/main" val="373828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２　</a:t>
            </a:r>
            <a:r>
              <a:rPr lang="en-US" altLang="ja-JP" b="1" dirty="0"/>
              <a:t>XXX</a:t>
            </a:r>
            <a:r>
              <a:rPr lang="ja-JP" altLang="en-US" b="1" dirty="0"/>
              <a:t>の</a:t>
            </a:r>
            <a:r>
              <a:rPr lang="ja-JP" altLang="en-US" dirty="0"/>
              <a:t>東京都が描くビジョンとの整合性</a:t>
            </a:r>
            <a:r>
              <a:rPr lang="en-US" altLang="ja-JP" dirty="0"/>
              <a:t>】</a:t>
            </a:r>
            <a:endParaRPr kumimoji="1" lang="ja-JP" altLang="en-US" dirty="0"/>
          </a:p>
        </p:txBody>
      </p:sp>
      <p:sp>
        <p:nvSpPr>
          <p:cNvPr id="6"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496000" y="2349000"/>
            <a:ext cx="7200000" cy="216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東京ベイ</a:t>
            </a:r>
            <a:r>
              <a:rPr kumimoji="0" lang="en-US" altLang="ja-JP" sz="1400" b="1" i="0" u="none" strike="noStrike" kern="0" cap="none" spc="0" normalizeH="0" baseline="0" noProof="0" dirty="0" err="1">
                <a:ln>
                  <a:noFill/>
                </a:ln>
                <a:solidFill>
                  <a:srgbClr val="000000"/>
                </a:solidFill>
                <a:effectLst/>
                <a:uLnTx/>
                <a:uFillTx/>
                <a:latin typeface="Meiryo UI" panose="020B0604030504040204" pitchFamily="50" charset="-128"/>
                <a:ea typeface="Meiryo UI"/>
                <a:cs typeface="+mn-cs"/>
              </a:rPr>
              <a:t>eSG</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プロジェクトと親和性があるポイント</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について具体的に記載ください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東京ベイｅＳＧプロジェクトの方向性</a:t>
            </a: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（戦略「環境・</a:t>
            </a:r>
            <a:r>
              <a:rPr kumimoji="0" lang="en-US" altLang="ja-JP" sz="1400" b="0" i="0" u="none" strike="noStrike" kern="0" cap="none" spc="0" normalizeH="0" baseline="0" noProof="0" dirty="0">
                <a:ln>
                  <a:noFill/>
                </a:ln>
                <a:effectLst/>
                <a:uLnTx/>
                <a:uFillTx/>
                <a:latin typeface="Meiryo UI" panose="020B0604030504040204" pitchFamily="50" charset="-128"/>
                <a:ea typeface="Meiryo UI"/>
                <a:cs typeface="+mn-cs"/>
              </a:rPr>
              <a:t>GX</a:t>
            </a: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effectLst/>
                <a:uLnTx/>
                <a:uFillTx/>
                <a:latin typeface="Meiryo UI" panose="020B0604030504040204" pitchFamily="50" charset="-128"/>
                <a:ea typeface="Meiryo UI"/>
                <a:cs typeface="+mn-cs"/>
              </a:rPr>
              <a:t>DX</a:t>
            </a: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・テクノロジー」、未来の都市像「新しい価値を生み続ける世界のモデル都市」）</a:t>
            </a:r>
            <a:r>
              <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rPr>
              <a:t>と合致して</a:t>
            </a: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いるポイント</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中央防波堤エリア及び周辺ベイエリアの特徴</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を生かした取組内容といえるポイント</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（実施エリア詳細は「公募要領」参照）</a:t>
            </a:r>
          </a:p>
        </p:txBody>
      </p:sp>
      <p:sp>
        <p:nvSpPr>
          <p:cNvPr id="5" name="テキスト プレースホルダー 8"/>
          <p:cNvSpPr>
            <a:spLocks noGrp="1"/>
          </p:cNvSpPr>
          <p:nvPr>
            <p:ph type="body" sz="quarter" idx="13"/>
          </p:nvPr>
        </p:nvSpPr>
        <p:spPr>
          <a:xfrm>
            <a:off x="336000" y="938530"/>
            <a:ext cx="11520000" cy="421740"/>
          </a:xfrm>
        </p:spPr>
        <p:txBody>
          <a:bodyPr/>
          <a:lstStyle/>
          <a:p>
            <a:endParaRPr kumimoji="1" lang="ja-JP" altLang="en-US" dirty="0"/>
          </a:p>
        </p:txBody>
      </p:sp>
      <p:sp>
        <p:nvSpPr>
          <p:cNvPr id="3" name="AutoShape 10">
            <a:extLst>
              <a:ext uri="{FF2B5EF4-FFF2-40B4-BE49-F238E27FC236}">
                <a16:creationId xmlns:a16="http://schemas.microsoft.com/office/drawing/2014/main" id="{A0FFE90D-CC94-1349-0067-F43270352906}"/>
              </a:ext>
            </a:extLst>
          </p:cNvPr>
          <p:cNvSpPr>
            <a:spLocks noChangeArrowheads="1"/>
          </p:cNvSpPr>
          <p:nvPr/>
        </p:nvSpPr>
        <p:spPr bwMode="auto">
          <a:xfrm>
            <a:off x="2604702" y="1057133"/>
            <a:ext cx="2517696" cy="38432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err="1">
                <a:ln>
                  <a:noFill/>
                </a:ln>
                <a:solidFill>
                  <a:srgbClr val="000000"/>
                </a:solidFill>
                <a:effectLst/>
                <a:uLnTx/>
                <a:uFillTx/>
                <a:latin typeface="Meiryo UI" panose="020B0604030504040204" pitchFamily="50" charset="-128"/>
                <a:ea typeface="Meiryo UI"/>
                <a:cs typeface="+mn-cs"/>
              </a:rPr>
              <a:t>には</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プロジェクト名を記載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3735693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880000" cy="864973"/>
          </a:xfrm>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３　技術詳細・実績等</a:t>
            </a:r>
            <a:r>
              <a:rPr lang="en-US" altLang="ja-JP" dirty="0"/>
              <a:t>】</a:t>
            </a:r>
            <a:endParaRPr kumimoji="1" lang="ja-JP" altLang="en-US" dirty="0"/>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496000" y="2349000"/>
            <a:ext cx="7200000" cy="216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活用する技術に関する新規性および独自性について具体的に記載ください。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「世界初」「国内初」のポイントは具体的に明示してください。</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スタートアップ</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が提供する技術</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及び実績についても明示してください。</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最先端のテクノロジーを活用した新たな切り口を示す内容であるか</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（技術単体の新規性だけでなく、連携事業者の技術及びその他既存技術の組合せによる新規性も考慮します）</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活用する技術の独自性や競合優位性が実績・特許等から担保されているか</a:t>
            </a:r>
          </a:p>
        </p:txBody>
      </p:sp>
      <p:sp>
        <p:nvSpPr>
          <p:cNvPr id="4" name="テキスト プレースホルダー 8"/>
          <p:cNvSpPr>
            <a:spLocks noGrp="1"/>
          </p:cNvSpPr>
          <p:nvPr>
            <p:ph type="body" sz="quarter" idx="13"/>
          </p:nvPr>
        </p:nvSpPr>
        <p:spPr>
          <a:xfrm>
            <a:off x="336000" y="938530"/>
            <a:ext cx="11520000" cy="421740"/>
          </a:xfrm>
        </p:spPr>
        <p:txBody>
          <a:bodyPr/>
          <a:lstStyle/>
          <a:p>
            <a:endParaRPr kumimoji="1" lang="ja-JP" altLang="en-US" dirty="0"/>
          </a:p>
        </p:txBody>
      </p:sp>
    </p:spTree>
    <p:extLst>
      <p:ext uri="{BB962C8B-B14F-4D97-AF65-F5344CB8AC3E}">
        <p14:creationId xmlns:p14="http://schemas.microsoft.com/office/powerpoint/2010/main" val="1563039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6000" y="0"/>
            <a:ext cx="11520000" cy="864973"/>
          </a:xfrm>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４　将来展開</a:t>
            </a:r>
            <a:r>
              <a:rPr lang="en-US" altLang="ja-JP" dirty="0"/>
              <a:t>】</a:t>
            </a:r>
            <a:endParaRPr kumimoji="1" lang="ja-JP" altLang="en-US" dirty="0"/>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496000" y="1779832"/>
            <a:ext cx="7200000" cy="2160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を具体的に記載</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lvl="1" indent="-285750" defTabSz="457200">
              <a:spcBef>
                <a:spcPts val="600"/>
              </a:spcBef>
              <a:buFont typeface="Wingdings" panose="05000000000000000000" pitchFamily="2" charset="2"/>
              <a:buChar char="ü"/>
              <a:defRPr/>
            </a:pP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中央防波堤エリアに加え、周辺ベイエリア等での社会実装に</a:t>
            </a:r>
            <a:r>
              <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rPr>
              <a:t>向けたステップが連続性</a:t>
            </a: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・具体性をもって描かれて</a:t>
            </a:r>
            <a:r>
              <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rPr>
              <a:t>いるか</a:t>
            </a:r>
            <a:br>
              <a:rPr kumimoji="0" lang="en-US" altLang="ja-JP" sz="1400" b="0" i="0" u="none" strike="noStrike" kern="0" cap="none" spc="0" normalizeH="0" baseline="0" noProof="0">
                <a:ln>
                  <a:noFill/>
                </a:ln>
                <a:effectLst/>
                <a:uLnTx/>
                <a:uFillTx/>
                <a:latin typeface="Meiryo UI" panose="020B0604030504040204" pitchFamily="50" charset="-128"/>
                <a:ea typeface="Meiryo UI"/>
                <a:cs typeface="+mn-cs"/>
              </a:rPr>
            </a:br>
            <a:r>
              <a:rPr kumimoji="0" lang="en-US" altLang="ja-JP" sz="1400" b="0" i="0" u="none" strike="noStrike" kern="0" cap="none" spc="0" normalizeH="0" baseline="0" noProof="0">
                <a:ln>
                  <a:noFill/>
                </a:ln>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rPr>
              <a:t>中央防波堤以外での実証については</a:t>
            </a:r>
            <a:r>
              <a:rPr kumimoji="0" lang="ja-JP" altLang="en-US" sz="1400" b="1" kern="0">
                <a:solidFill>
                  <a:srgbClr val="000000"/>
                </a:solidFill>
                <a:latin typeface="Meiryo UI" panose="020B0604030504040204" pitchFamily="50" charset="-128"/>
              </a:rPr>
              <a:t>エリア管理者等との調整状況</a:t>
            </a:r>
            <a:r>
              <a:rPr kumimoji="0" lang="ja-JP" altLang="en-US" sz="1400" kern="0">
                <a:solidFill>
                  <a:srgbClr val="000000"/>
                </a:solidFill>
                <a:latin typeface="Meiryo UI" panose="020B0604030504040204" pitchFamily="50" charset="-128"/>
              </a:rPr>
              <a:t>を記載してください。</a:t>
            </a:r>
            <a:endPar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社会実装に向けて有効なユースケース検証が描かれているか。</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dirty="0">
                <a:latin typeface="Meiryo UI" panose="020B0604030504040204" pitchFamily="50" charset="-128"/>
                <a:ea typeface="Meiryo UI"/>
              </a:rPr>
              <a:t>上記の社会実装</a:t>
            </a:r>
            <a:r>
              <a:rPr kumimoji="0" lang="ja-JP" altLang="en-US" sz="1400" b="0" i="0" u="none" strike="noStrike" kern="0" cap="none" spc="0" normalizeH="0" baseline="0" noProof="0" dirty="0">
                <a:ln>
                  <a:noFill/>
                </a:ln>
                <a:effectLst/>
                <a:uLnTx/>
                <a:uFillTx/>
                <a:latin typeface="Meiryo UI" panose="020B0604030504040204" pitchFamily="50" charset="-128"/>
                <a:ea typeface="Meiryo UI"/>
                <a:cs typeface="+mn-cs"/>
              </a:rPr>
              <a:t>のステップとユースケース検証で想定される課題認識及び対応方針を明記できているか</a:t>
            </a:r>
          </a:p>
        </p:txBody>
      </p:sp>
      <p:sp>
        <p:nvSpPr>
          <p:cNvPr id="4" name="テキスト プレースホルダー 8"/>
          <p:cNvSpPr>
            <a:spLocks noGrp="1"/>
          </p:cNvSpPr>
          <p:nvPr>
            <p:ph type="body" sz="quarter" idx="13"/>
          </p:nvPr>
        </p:nvSpPr>
        <p:spPr>
          <a:xfrm>
            <a:off x="336000" y="938530"/>
            <a:ext cx="11520000" cy="421740"/>
          </a:xfrm>
        </p:spPr>
        <p:txBody>
          <a:bodyPr/>
          <a:lstStyle/>
          <a:p>
            <a:endParaRPr kumimoji="1" lang="ja-JP" altLang="en-US" dirty="0"/>
          </a:p>
        </p:txBody>
      </p:sp>
    </p:spTree>
    <p:extLst>
      <p:ext uri="{BB962C8B-B14F-4D97-AF65-F5344CB8AC3E}">
        <p14:creationId xmlns:p14="http://schemas.microsoft.com/office/powerpoint/2010/main" val="35763946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65,9,【２　プロジェクト内容】【２.４　将来展開】"/>
</p:tagLst>
</file>

<file path=ppt/theme/theme1.xml><?xml version="1.0" encoding="utf-8"?>
<a:theme xmlns:a="http://schemas.openxmlformats.org/drawingml/2006/main" name="コンテンツ_Light">
  <a:themeElements>
    <a:clrScheme name="NTT DATA Group Corp.">
      <a:dk1>
        <a:srgbClr val="000000"/>
      </a:dk1>
      <a:lt1>
        <a:srgbClr val="FFFFFF"/>
      </a:lt1>
      <a:dk2>
        <a:srgbClr val="2E404D"/>
      </a:dk2>
      <a:lt2>
        <a:srgbClr val="19A3FC"/>
      </a:lt2>
      <a:accent1>
        <a:srgbClr val="070F26"/>
      </a:accent1>
      <a:accent2>
        <a:srgbClr val="0072BC"/>
      </a:accent2>
      <a:accent3>
        <a:srgbClr val="005B96"/>
      </a:accent3>
      <a:accent4>
        <a:srgbClr val="00DFED"/>
      </a:accent4>
      <a:accent5>
        <a:srgbClr val="00CB5D"/>
      </a:accent5>
      <a:accent6>
        <a:srgbClr val="949494"/>
      </a:accent6>
      <a:hlink>
        <a:srgbClr val="19A3FC"/>
      </a:hlink>
      <a:folHlink>
        <a:srgbClr val="0072BC"/>
      </a:folHlink>
    </a:clrScheme>
    <a:fontScheme name="NTT DATA Group Corp.">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10000"/>
            <a:lumOff val="90000"/>
          </a:schemeClr>
        </a:solidFill>
        <a:ln w="3175">
          <a:solidFill>
            <a:schemeClr val="tx1"/>
          </a:solidFill>
        </a:ln>
        <a:effectLst/>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defRPr kumimoji="1" sz="1400" dirty="0" err="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317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rIns="0" rtlCol="0">
        <a:noAutofit/>
      </a:bodyPr>
      <a:lstStyle>
        <a:defPPr algn="l" defTabSz="288000">
          <a:defRPr kumimoji="1">
            <a:latin typeface="+mn-ea"/>
          </a:defRPr>
        </a:defPPr>
      </a:lstStyle>
    </a:txDef>
  </a:objectDefaults>
  <a:extraClrSchemeLst/>
  <a:custClrLst>
    <a:custClr name="Yellow">
      <a:srgbClr val="FFC400"/>
    </a:custClr>
    <a:custClr name="Orange">
      <a:srgbClr val="FF7A00"/>
    </a:custClr>
    <a:custClr name="Orange 100">
      <a:srgbClr val="E42600"/>
    </a:custClr>
    <a:custClr name="Orange 150">
      <a:srgbClr val="B22000"/>
    </a:custClr>
  </a:custClrLst>
  <a:extLst>
    <a:ext uri="{05A4C25C-085E-4340-85A3-A5531E510DB2}">
      <thm15:themeFamily xmlns:thm15="http://schemas.microsoft.com/office/thememl/2012/main" name="経営研プレゼンテーション.potx" id="{D1A9F9E6-44B5-4605-BC46-CFB0C07C78C4}" vid="{204DFD55-4E26-475B-B016-A38D393F235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DBB6A7D3D995B42B9064FAA35FFBF6F" ma:contentTypeVersion="3" ma:contentTypeDescription="新しいドキュメントを作成します。" ma:contentTypeScope="" ma:versionID="9158d0dbc6bf06831abedcfa739ea649">
  <xsd:schema xmlns:xsd="http://www.w3.org/2001/XMLSchema" xmlns:xs="http://www.w3.org/2001/XMLSchema" xmlns:p="http://schemas.microsoft.com/office/2006/metadata/properties" xmlns:ns2="3395b4ad-30a9-4d47-bb3a-fa549dbc06f0" targetNamespace="http://schemas.microsoft.com/office/2006/metadata/properties" ma:root="true" ma:fieldsID="7df3547b216c3f82421f55ceee944cbd" ns2:_="">
    <xsd:import namespace="3395b4ad-30a9-4d47-bb3a-fa549dbc06f0"/>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95b4ad-30a9-4d47-bb3a-fa549dbc06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857B62-E04F-4D15-ADEB-D19DB8AB46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95b4ad-30a9-4d47-bb3a-fa549dbc06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5DC487-0B69-4ECE-A1EA-D4F5FE75B7D6}">
  <ds:schemaRefs>
    <ds:schemaRef ds:uri="http://schemas.microsoft.com/sharepoint/v3/contenttype/forms"/>
  </ds:schemaRefs>
</ds:datastoreItem>
</file>

<file path=customXml/itemProps3.xml><?xml version="1.0" encoding="utf-8"?>
<ds:datastoreItem xmlns:ds="http://schemas.openxmlformats.org/officeDocument/2006/customXml" ds:itemID="{950BF168-E2AA-4B03-81E4-8F8EC76B368C}">
  <ds:schemaRefs>
    <ds:schemaRef ds:uri="86749735-c4f9-4de6-9310-7dc2b958d172"/>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dcmitype/"/>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1710</TotalTime>
  <Words>2798</Words>
  <Application>Microsoft Office PowerPoint</Application>
  <PresentationFormat>ワイド画面</PresentationFormat>
  <Paragraphs>375</Paragraphs>
  <Slides>21</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Meiryo UI</vt:lpstr>
      <vt:lpstr>游ゴシック</vt:lpstr>
      <vt:lpstr>Arial</vt:lpstr>
      <vt:lpstr>Wingdings</vt:lpstr>
      <vt:lpstr>コンテンツ_Light</vt:lpstr>
      <vt:lpstr>PowerPoint プレゼンテーション</vt:lpstr>
      <vt:lpstr>【企画提案書概要】 XXXXXX（プロジェクト名を記載）</vt:lpstr>
      <vt:lpstr>【提案内容のサマリ】 XXXXXX（プロジェクト名を記載）</vt:lpstr>
      <vt:lpstr>【0　基本情報】 </vt:lpstr>
      <vt:lpstr>【1　背景・目的】 </vt:lpstr>
      <vt:lpstr>【２　プロジェクト内容】 【２.１　XXXの取組概要】</vt:lpstr>
      <vt:lpstr>【２　プロジェクト内容】 【２.２　XXXの東京都が描くビジョンとの整合性】</vt:lpstr>
      <vt:lpstr>【２　プロジェクト内容】 【２.３　技術詳細・実績等】</vt:lpstr>
      <vt:lpstr>【２　プロジェクト内容】 【２.４　将来展開】</vt:lpstr>
      <vt:lpstr>【３　実施計画】 【３.１　実施スケジュール】</vt:lpstr>
      <vt:lpstr>【３　実施計画】 【３.２　実施体制・役割分担】</vt:lpstr>
      <vt:lpstr>【３　実施計画】 【３.３　安全対策】</vt:lpstr>
      <vt:lpstr>【３　実施計画】 【３.４　事業PRの工夫】</vt:lpstr>
      <vt:lpstr>【３　実施計画】 【３.５　総額・費用内訳】</vt:lpstr>
      <vt:lpstr>【３　実施計画】 【３.６　成果・効果】</vt:lpstr>
      <vt:lpstr>【３　実施計画】 【３.７　法規制・関係者との協議】</vt:lpstr>
      <vt:lpstr>【３　実施計画】 【３.８　図面・施工方法など】</vt:lpstr>
      <vt:lpstr>【３　実施計画】 【３.9　補助金制度等による受給の有無】</vt:lpstr>
      <vt:lpstr>【追加ページ】 </vt:lpstr>
      <vt:lpstr>PowerPoint プレゼンテーション</vt:lpstr>
      <vt:lpstr>ご作成にあたっての留意事項 </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神川　智裕</dc:creator>
  <cp:lastModifiedBy>伊藤　達也</cp:lastModifiedBy>
  <cp:revision>67</cp:revision>
  <dcterms:created xsi:type="dcterms:W3CDTF">2023-07-19T06:56:04Z</dcterms:created>
  <dcterms:modified xsi:type="dcterms:W3CDTF">2025-07-01T03:10:44Z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0x0101006DBB6A7D3D995B42B9064FAA35FFBF6F</vt:lpwstr>
  </property>
</Properties>
</file>