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7" y="3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10E34-D49C-4E99-9982-D74739741FC2}" type="datetimeFigureOut">
              <a:rPr kumimoji="1" lang="ja-JP" altLang="en-US" smtClean="0"/>
              <a:t>2023/7/19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6D06-D2CE-48C8-9A5A-A8A4FB82BBD8}" type="slidenum">
              <a:rPr kumimoji="1" lang="ja-JP" altLang="en-US" smtClean="0"/>
              <a:t>‹#›</a:t>
            </a:fld>
            <a:endParaRPr kumimoji="1" lang="ja-JP" altLang="en-US"/>
          </a:p>
        </p:txBody>
      </p:sp>
    </p:spTree>
    <p:extLst>
      <p:ext uri="{BB962C8B-B14F-4D97-AF65-F5344CB8AC3E}">
        <p14:creationId xmlns:p14="http://schemas.microsoft.com/office/powerpoint/2010/main" val="1672549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630238"/>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9AAED7-EB68-B44B-A29A-E9CFE7A1147D}" type="slidenum">
              <a:rPr kumimoji="1" lang="ja-JP" altLang="en-US" sz="1200" b="0" i="0" u="none" strike="noStrike" kern="1200" cap="none" spc="0" normalizeH="0" baseline="0" noProof="0" smtClean="0">
                <a:ln>
                  <a:noFill/>
                </a:ln>
                <a:solidFill>
                  <a:srgbClr val="000000"/>
                </a:solidFill>
                <a:effectLst/>
                <a:uLnTx/>
                <a:uFillTx/>
                <a:latin typeface="Arial"/>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15964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98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A1EA45-BF6A-8E89-F9CE-BFA62AF363CC}"/>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
        <p:nvSpPr>
          <p:cNvPr id="16" name="Title 1"/>
          <p:cNvSpPr>
            <a:spLocks noGrp="1"/>
          </p:cNvSpPr>
          <p:nvPr>
            <p:ph type="title" hasCustomPrompt="1"/>
          </p:nvPr>
        </p:nvSpPr>
        <p:spPr>
          <a:xfrm>
            <a:off x="164757" y="0"/>
            <a:ext cx="12027243" cy="864973"/>
          </a:xfrm>
          <a:noFill/>
        </p:spPr>
        <p:txBody>
          <a:bodyPr anchor="b" anchorCtr="0">
            <a:normAutofit/>
          </a:bodyPr>
          <a:lstStyle>
            <a:lvl1pPr>
              <a:defRPr sz="2400" b="0">
                <a:solidFill>
                  <a:schemeClr val="tx1"/>
                </a:solidFill>
                <a:latin typeface="Meiryo UI" panose="020B0604030504040204" pitchFamily="50" charset="-128"/>
                <a:ea typeface="Meiryo UI" panose="020B0604030504040204" pitchFamily="50" charset="-128"/>
              </a:defRPr>
            </a:lvl1pPr>
          </a:lstStyle>
          <a:p>
            <a:r>
              <a:rPr lang="ja-JP" altLang="en-US" dirty="0"/>
              <a:t>スライドタイトル</a:t>
            </a:r>
            <a:endParaRPr lang="en-US" dirty="0"/>
          </a:p>
        </p:txBody>
      </p:sp>
      <p:sp>
        <p:nvSpPr>
          <p:cNvPr id="17" name="テキスト プレースホルダー 7">
            <a:extLst>
              <a:ext uri="{FF2B5EF4-FFF2-40B4-BE49-F238E27FC236}">
                <a16:creationId xmlns:a16="http://schemas.microsoft.com/office/drawing/2014/main" id="{352AA91C-BA99-49B3-A2B3-A46CC27EDD4C}"/>
              </a:ext>
            </a:extLst>
          </p:cNvPr>
          <p:cNvSpPr>
            <a:spLocks noGrp="1"/>
          </p:cNvSpPr>
          <p:nvPr>
            <p:ph type="body" sz="quarter" idx="13" hasCustomPrompt="1"/>
          </p:nvPr>
        </p:nvSpPr>
        <p:spPr>
          <a:xfrm>
            <a:off x="164757" y="938530"/>
            <a:ext cx="12027243" cy="421740"/>
          </a:xfrm>
          <a:ln>
            <a:noFill/>
          </a:ln>
        </p:spPr>
        <p:txBody>
          <a:bodyPr>
            <a:noAutofit/>
          </a:bodyPr>
          <a:lstStyle>
            <a:lvl1pPr marL="0" indent="0">
              <a:buNone/>
              <a:defRPr sz="2000">
                <a:latin typeface="Meiryo UI" panose="020B0604030504040204" pitchFamily="50" charset="-128"/>
                <a:ea typeface="Meiryo UI" panose="020B0604030504040204" pitchFamily="50" charset="-128"/>
              </a:defRPr>
            </a:lvl1pPr>
            <a:lvl2pPr>
              <a:defRPr sz="2000"/>
            </a:lvl2pPr>
            <a:lvl3pPr>
              <a:defRPr sz="2000"/>
            </a:lvl3pPr>
            <a:lvl4pPr>
              <a:defRPr sz="2000"/>
            </a:lvl4pPr>
            <a:lvl5pPr>
              <a:defRPr sz="2000"/>
            </a:lvl5pPr>
          </a:lstStyle>
          <a:p>
            <a:pPr lvl="0"/>
            <a:r>
              <a:rPr kumimoji="1" lang="ja-JP" altLang="en-US" dirty="0"/>
              <a:t>スライドメッセージ</a:t>
            </a:r>
          </a:p>
        </p:txBody>
      </p:sp>
      <p:cxnSp>
        <p:nvCxnSpPr>
          <p:cNvPr id="18" name="直線コネクタ 17">
            <a:extLst>
              <a:ext uri="{FF2B5EF4-FFF2-40B4-BE49-F238E27FC236}">
                <a16:creationId xmlns:a16="http://schemas.microsoft.com/office/drawing/2014/main" id="{2608B1AB-62A6-4F54-B5A1-4C62CD78A7D1}"/>
              </a:ext>
            </a:extLst>
          </p:cNvPr>
          <p:cNvCxnSpPr/>
          <p:nvPr userDrawn="1"/>
        </p:nvCxnSpPr>
        <p:spPr>
          <a:xfrm>
            <a:off x="0" y="908050"/>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24341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smtClean="0">
                <a:solidFill>
                  <a:schemeClr val="bg1"/>
                </a:solidFill>
              </a:rPr>
              <a:t>APPENDIX</a:t>
            </a:r>
            <a:endParaRPr kumimoji="1" lang="ja-JP" altLang="en-US" sz="3200" dirty="0">
              <a:solidFill>
                <a:schemeClr val="bg1"/>
              </a:solidFill>
            </a:endParaRPr>
          </a:p>
        </p:txBody>
      </p:sp>
    </p:spTree>
    <p:extLst>
      <p:ext uri="{BB962C8B-B14F-4D97-AF65-F5344CB8AC3E}">
        <p14:creationId xmlns:p14="http://schemas.microsoft.com/office/powerpoint/2010/main" val="8762411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画像3枚">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F42E522-CE3A-6008-C8C6-04F66A8E510F}"/>
              </a:ext>
            </a:extLst>
          </p:cNvPr>
          <p:cNvSpPr>
            <a:spLocks noGrp="1"/>
          </p:cNvSpPr>
          <p:nvPr>
            <p:ph type="title" hasCustomPrompt="1"/>
          </p:nvPr>
        </p:nvSpPr>
        <p:spPr>
          <a:xfrm>
            <a:off x="370800" y="334800"/>
            <a:ext cx="11448000" cy="412538"/>
          </a:xfrm>
        </p:spPr>
        <p:txBody>
          <a:bodyPr tIns="0" bIns="0">
            <a:noAutofit/>
          </a:bodyPr>
          <a:lstStyle>
            <a:lvl1pPr>
              <a:defRPr sz="2600"/>
            </a:lvl1pPr>
          </a:lstStyle>
          <a:p>
            <a:r>
              <a:rPr kumimoji="1" lang="ja-JP" altLang="en-US"/>
              <a:t>［タイトル］</a:t>
            </a:r>
          </a:p>
        </p:txBody>
      </p:sp>
      <p:sp>
        <p:nvSpPr>
          <p:cNvPr id="4" name="テキスト ボックス 3">
            <a:extLst>
              <a:ext uri="{FF2B5EF4-FFF2-40B4-BE49-F238E27FC236}">
                <a16:creationId xmlns:a16="http://schemas.microsoft.com/office/drawing/2014/main" id="{8C3C35FC-0C2C-C5D6-0210-3A570FE264A2}"/>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
        <p:nvSpPr>
          <p:cNvPr id="5" name="Picture Placeholder 6">
            <a:extLst>
              <a:ext uri="{FF2B5EF4-FFF2-40B4-BE49-F238E27FC236}">
                <a16:creationId xmlns:a16="http://schemas.microsoft.com/office/drawing/2014/main" id="{8D8BF745-92BD-988C-34D0-74B4D7534C7D}"/>
              </a:ext>
            </a:extLst>
          </p:cNvPr>
          <p:cNvSpPr>
            <a:spLocks noGrp="1"/>
          </p:cNvSpPr>
          <p:nvPr>
            <p:ph type="pic" sz="quarter" idx="13" hasCustomPrompt="1"/>
          </p:nvPr>
        </p:nvSpPr>
        <p:spPr bwMode="gray">
          <a:xfrm>
            <a:off x="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
        <p:nvSpPr>
          <p:cNvPr id="2" name="Picture Placeholder 6">
            <a:extLst>
              <a:ext uri="{FF2B5EF4-FFF2-40B4-BE49-F238E27FC236}">
                <a16:creationId xmlns:a16="http://schemas.microsoft.com/office/drawing/2014/main" id="{149F5F7A-6BC4-C06C-9C1E-4B267B2B2FE9}"/>
              </a:ext>
            </a:extLst>
          </p:cNvPr>
          <p:cNvSpPr>
            <a:spLocks noGrp="1"/>
          </p:cNvSpPr>
          <p:nvPr>
            <p:ph type="pic" sz="quarter" idx="14" hasCustomPrompt="1"/>
          </p:nvPr>
        </p:nvSpPr>
        <p:spPr bwMode="gray">
          <a:xfrm>
            <a:off x="408960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
        <p:nvSpPr>
          <p:cNvPr id="8" name="Picture Placeholder 6">
            <a:extLst>
              <a:ext uri="{FF2B5EF4-FFF2-40B4-BE49-F238E27FC236}">
                <a16:creationId xmlns:a16="http://schemas.microsoft.com/office/drawing/2014/main" id="{A67C5164-A259-C81F-D67B-6539C0BBF790}"/>
              </a:ext>
            </a:extLst>
          </p:cNvPr>
          <p:cNvSpPr>
            <a:spLocks noGrp="1"/>
          </p:cNvSpPr>
          <p:nvPr>
            <p:ph type="pic" sz="quarter" idx="15" hasCustomPrompt="1"/>
          </p:nvPr>
        </p:nvSpPr>
        <p:spPr bwMode="gray">
          <a:xfrm>
            <a:off x="817560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Tree>
    <p:extLst>
      <p:ext uri="{BB962C8B-B14F-4D97-AF65-F5344CB8AC3E}">
        <p14:creationId xmlns:p14="http://schemas.microsoft.com/office/powerpoint/2010/main" val="6094594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集">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AF36B133-36B0-B253-B7D4-C28F41A61059}"/>
              </a:ext>
            </a:extLst>
          </p:cNvPr>
          <p:cNvSpPr>
            <a:spLocks noGrp="1"/>
          </p:cNvSpPr>
          <p:nvPr>
            <p:ph type="pic" sz="quarter" idx="11" hasCustomPrompt="1"/>
          </p:nvPr>
        </p:nvSpPr>
        <p:spPr>
          <a:xfrm>
            <a:off x="370800" y="334800"/>
            <a:ext cx="4420800" cy="3546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2" name="タイトル 1">
            <a:extLst>
              <a:ext uri="{FF2B5EF4-FFF2-40B4-BE49-F238E27FC236}">
                <a16:creationId xmlns:a16="http://schemas.microsoft.com/office/drawing/2014/main" id="{760F00A5-A022-0540-F2CC-D4AA03AB45B3}"/>
              </a:ext>
            </a:extLst>
          </p:cNvPr>
          <p:cNvSpPr>
            <a:spLocks noGrp="1"/>
          </p:cNvSpPr>
          <p:nvPr>
            <p:ph type="title" hasCustomPrompt="1"/>
          </p:nvPr>
        </p:nvSpPr>
        <p:spPr>
          <a:xfrm>
            <a:off x="370800" y="2422800"/>
            <a:ext cx="4420800" cy="1458000"/>
          </a:xfrm>
        </p:spPr>
        <p:txBody>
          <a:bodyPr>
            <a:noAutofit/>
          </a:bodyPr>
          <a:lstStyle>
            <a:lvl1pPr algn="ctr">
              <a:defRPr sz="2130" b="0">
                <a:solidFill>
                  <a:schemeClr val="bg1"/>
                </a:solidFill>
              </a:defRPr>
            </a:lvl1pPr>
          </a:lstStyle>
          <a:p>
            <a:r>
              <a:rPr kumimoji="1" lang="ja-JP" altLang="en-US"/>
              <a:t>マスター テキストの書式設定</a:t>
            </a:r>
          </a:p>
        </p:txBody>
      </p:sp>
      <p:sp>
        <p:nvSpPr>
          <p:cNvPr id="7" name="テキスト プレースホルダー 6">
            <a:extLst>
              <a:ext uri="{FF2B5EF4-FFF2-40B4-BE49-F238E27FC236}">
                <a16:creationId xmlns:a16="http://schemas.microsoft.com/office/drawing/2014/main" id="{786AAEE8-9706-2A45-5CC0-A6743ACE48DC}"/>
              </a:ext>
            </a:extLst>
          </p:cNvPr>
          <p:cNvSpPr>
            <a:spLocks noGrp="1"/>
          </p:cNvSpPr>
          <p:nvPr>
            <p:ph type="body" sz="quarter" idx="12"/>
          </p:nvPr>
        </p:nvSpPr>
        <p:spPr>
          <a:xfrm>
            <a:off x="370800" y="3988800"/>
            <a:ext cx="3420000" cy="2250000"/>
          </a:xfrm>
          <a:solidFill>
            <a:schemeClr val="accent6"/>
          </a:solidFill>
        </p:spPr>
        <p:txBody>
          <a:bodyPr anchor="ctr"/>
          <a:lstStyle>
            <a:lvl1pPr algn="l">
              <a:defRPr sz="2670" b="1"/>
            </a:lvl1pPr>
          </a:lstStyle>
          <a:p>
            <a:pPr lvl="0"/>
            <a:r>
              <a:rPr kumimoji="1" lang="ja-JP" altLang="en-US"/>
              <a:t>マスター テキストの書式設定</a:t>
            </a:r>
          </a:p>
        </p:txBody>
      </p:sp>
      <p:sp>
        <p:nvSpPr>
          <p:cNvPr id="9" name="テキスト プレースホルダー 8">
            <a:extLst>
              <a:ext uri="{FF2B5EF4-FFF2-40B4-BE49-F238E27FC236}">
                <a16:creationId xmlns:a16="http://schemas.microsoft.com/office/drawing/2014/main" id="{47250683-2213-51C3-F47C-D3BB0C13BFD4}"/>
              </a:ext>
            </a:extLst>
          </p:cNvPr>
          <p:cNvSpPr>
            <a:spLocks noGrp="1"/>
          </p:cNvSpPr>
          <p:nvPr>
            <p:ph type="body" sz="quarter" idx="13"/>
          </p:nvPr>
        </p:nvSpPr>
        <p:spPr>
          <a:xfrm>
            <a:off x="4903200" y="334800"/>
            <a:ext cx="4348800" cy="3556800"/>
          </a:xfrm>
          <a:solidFill>
            <a:schemeClr val="accent1"/>
          </a:solidFill>
        </p:spPr>
        <p:txBody>
          <a:bodyPr anchor="ctr"/>
          <a:lstStyle>
            <a:lvl1pPr algn="l">
              <a:defRPr sz="3200" b="1">
                <a:solidFill>
                  <a:schemeClr val="bg1"/>
                </a:solidFill>
              </a:defRPr>
            </a:lvl1pPr>
          </a:lstStyle>
          <a:p>
            <a:pPr lvl="0"/>
            <a:r>
              <a:rPr kumimoji="1" lang="ja-JP" altLang="en-US"/>
              <a:t>マスター テキストの書式設定</a:t>
            </a:r>
          </a:p>
        </p:txBody>
      </p:sp>
      <p:sp>
        <p:nvSpPr>
          <p:cNvPr id="11" name="図プレースホルダー 10">
            <a:extLst>
              <a:ext uri="{FF2B5EF4-FFF2-40B4-BE49-F238E27FC236}">
                <a16:creationId xmlns:a16="http://schemas.microsoft.com/office/drawing/2014/main" id="{D127BBDB-D025-FD8A-C85D-A801D42BDD16}"/>
              </a:ext>
            </a:extLst>
          </p:cNvPr>
          <p:cNvSpPr>
            <a:spLocks noGrp="1"/>
          </p:cNvSpPr>
          <p:nvPr>
            <p:ph type="pic" sz="quarter" idx="14" hasCustomPrompt="1"/>
          </p:nvPr>
        </p:nvSpPr>
        <p:spPr>
          <a:xfrm>
            <a:off x="3877200" y="3988800"/>
            <a:ext cx="5371200" cy="2249487"/>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3" name="テキスト プレースホルダー 12">
            <a:extLst>
              <a:ext uri="{FF2B5EF4-FFF2-40B4-BE49-F238E27FC236}">
                <a16:creationId xmlns:a16="http://schemas.microsoft.com/office/drawing/2014/main" id="{A7430A91-EF7E-38AA-26AE-08F2AE017756}"/>
              </a:ext>
            </a:extLst>
          </p:cNvPr>
          <p:cNvSpPr>
            <a:spLocks noGrp="1"/>
          </p:cNvSpPr>
          <p:nvPr>
            <p:ph type="body" sz="quarter" idx="15"/>
          </p:nvPr>
        </p:nvSpPr>
        <p:spPr>
          <a:xfrm>
            <a:off x="3877200" y="5400000"/>
            <a:ext cx="5371200" cy="838800"/>
          </a:xfrm>
        </p:spPr>
        <p:txBody>
          <a:bodyPr anchor="t" anchorCtr="0"/>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kumimoji="1" lang="ja-JP" altLang="en-US"/>
              <a:t>マスター テキストの書式設定</a:t>
            </a:r>
          </a:p>
        </p:txBody>
      </p:sp>
      <p:sp>
        <p:nvSpPr>
          <p:cNvPr id="15" name="テキスト プレースホルダー 14">
            <a:extLst>
              <a:ext uri="{FF2B5EF4-FFF2-40B4-BE49-F238E27FC236}">
                <a16:creationId xmlns:a16="http://schemas.microsoft.com/office/drawing/2014/main" id="{8E3F89E9-9AFA-9CD7-A1FE-3F17B7226957}"/>
              </a:ext>
            </a:extLst>
          </p:cNvPr>
          <p:cNvSpPr>
            <a:spLocks noGrp="1"/>
          </p:cNvSpPr>
          <p:nvPr>
            <p:ph type="body" sz="quarter" idx="16"/>
          </p:nvPr>
        </p:nvSpPr>
        <p:spPr>
          <a:xfrm>
            <a:off x="9360000" y="334800"/>
            <a:ext cx="2473200" cy="1699200"/>
          </a:xfrm>
          <a:solidFill>
            <a:schemeClr val="accent6"/>
          </a:solidFill>
        </p:spPr>
        <p:txBody>
          <a:bodyPr anchor="ct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17" name="図プレースホルダー 16">
            <a:extLst>
              <a:ext uri="{FF2B5EF4-FFF2-40B4-BE49-F238E27FC236}">
                <a16:creationId xmlns:a16="http://schemas.microsoft.com/office/drawing/2014/main" id="{36D62073-F3ED-902D-ABDD-53B579CEBC66}"/>
              </a:ext>
            </a:extLst>
          </p:cNvPr>
          <p:cNvSpPr>
            <a:spLocks noGrp="1"/>
          </p:cNvSpPr>
          <p:nvPr>
            <p:ph type="pic" sz="quarter" idx="17" hasCustomPrompt="1"/>
          </p:nvPr>
        </p:nvSpPr>
        <p:spPr>
          <a:xfrm>
            <a:off x="9349200" y="2138400"/>
            <a:ext cx="2484000" cy="2682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9" name="テキスト プレースホルダー 18">
            <a:extLst>
              <a:ext uri="{FF2B5EF4-FFF2-40B4-BE49-F238E27FC236}">
                <a16:creationId xmlns:a16="http://schemas.microsoft.com/office/drawing/2014/main" id="{4A8E1685-4EC8-2142-116E-6C7F07537E72}"/>
              </a:ext>
            </a:extLst>
          </p:cNvPr>
          <p:cNvSpPr>
            <a:spLocks noGrp="1"/>
          </p:cNvSpPr>
          <p:nvPr>
            <p:ph type="body" sz="quarter" idx="18"/>
          </p:nvPr>
        </p:nvSpPr>
        <p:spPr>
          <a:xfrm>
            <a:off x="9360000" y="3744000"/>
            <a:ext cx="2473200" cy="1076400"/>
          </a:xfrm>
        </p:spPr>
        <p:txBody>
          <a:bodyP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21" name="テキスト プレースホルダー 20">
            <a:extLst>
              <a:ext uri="{FF2B5EF4-FFF2-40B4-BE49-F238E27FC236}">
                <a16:creationId xmlns:a16="http://schemas.microsoft.com/office/drawing/2014/main" id="{A9A8FCD4-EB65-F684-B13F-80CED75EC550}"/>
              </a:ext>
            </a:extLst>
          </p:cNvPr>
          <p:cNvSpPr>
            <a:spLocks noGrp="1"/>
          </p:cNvSpPr>
          <p:nvPr>
            <p:ph type="body" sz="quarter" idx="19"/>
          </p:nvPr>
        </p:nvSpPr>
        <p:spPr>
          <a:xfrm>
            <a:off x="9349200" y="4928400"/>
            <a:ext cx="2469600" cy="1310400"/>
          </a:xfrm>
          <a:solidFill>
            <a:schemeClr val="accent2"/>
          </a:solidFill>
        </p:spPr>
        <p:txBody>
          <a:bodyPr anchor="ctr"/>
          <a:lstStyle>
            <a:lvl1pPr algn="ctr">
              <a:defRPr sz="2130">
                <a:solidFill>
                  <a:schemeClr val="bg1"/>
                </a:solidFill>
              </a:defRPr>
            </a:lvl1pPr>
          </a:lstStyle>
          <a:p>
            <a:pPr lvl="0"/>
            <a:r>
              <a:rPr kumimoji="1" lang="ja-JP" altLang="en-US"/>
              <a:t>マスター テキストの書式設定</a:t>
            </a:r>
          </a:p>
        </p:txBody>
      </p:sp>
      <p:sp>
        <p:nvSpPr>
          <p:cNvPr id="8" name="テキスト ボックス 7">
            <a:extLst>
              <a:ext uri="{FF2B5EF4-FFF2-40B4-BE49-F238E27FC236}">
                <a16:creationId xmlns:a16="http://schemas.microsoft.com/office/drawing/2014/main" id="{C76A7A10-7575-DD29-07D8-321ECD75E9AA}"/>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Tree>
    <p:extLst>
      <p:ext uri="{BB962C8B-B14F-4D97-AF65-F5344CB8AC3E}">
        <p14:creationId xmlns:p14="http://schemas.microsoft.com/office/powerpoint/2010/main" val="1676894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037A440-03F7-DC4B-BD06-698F971DD4B7}"/>
              </a:ext>
            </a:extLst>
          </p:cNvPr>
          <p:cNvSpPr>
            <a:spLocks noGrp="1"/>
          </p:cNvSpPr>
          <p:nvPr>
            <p:ph type="title"/>
          </p:nvPr>
        </p:nvSpPr>
        <p:spPr>
          <a:xfrm>
            <a:off x="407988" y="164693"/>
            <a:ext cx="11376026" cy="412538"/>
          </a:xfrm>
          <a:prstGeom prst="rect">
            <a:avLst/>
          </a:prstGeom>
        </p:spPr>
        <p:txBody>
          <a:bodyPr vert="horz" lIns="0" tIns="0" rIns="0" bIns="0" rtlCol="0" anchor="t" anchorCtr="0">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6DD323A-9269-AE42-951E-F08FD291D3E6}"/>
              </a:ext>
            </a:extLst>
          </p:cNvPr>
          <p:cNvSpPr>
            <a:spLocks noGrp="1"/>
          </p:cNvSpPr>
          <p:nvPr>
            <p:ph type="body" idx="1"/>
          </p:nvPr>
        </p:nvSpPr>
        <p:spPr>
          <a:xfrm>
            <a:off x="407987" y="692150"/>
            <a:ext cx="11387161" cy="5796000"/>
          </a:xfrm>
          <a:prstGeom prst="rect">
            <a:avLst/>
          </a:prstGeom>
        </p:spPr>
        <p:txBody>
          <a:bodyPr vert="horz" lIns="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18119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l" defTabSz="609555" rtl="0" eaLnBrk="1" fontAlgn="base" hangingPunct="1">
        <a:spcBef>
          <a:spcPct val="0"/>
        </a:spcBef>
        <a:spcAft>
          <a:spcPct val="0"/>
        </a:spcAft>
        <a:defRPr kumimoji="1" sz="2400" b="1" i="0" kern="1200" spc="0" baseline="0">
          <a:solidFill>
            <a:schemeClr val="accent1"/>
          </a:solidFill>
          <a:latin typeface="+mj-ea"/>
          <a:ea typeface="+mj-ea"/>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mn-ea"/>
          <a:ea typeface="+mn-ea"/>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34">
          <p15:clr>
            <a:srgbClr val="F26B43"/>
          </p15:clr>
        </p15:guide>
        <p15:guide id="4" orient="horz" pos="2160">
          <p15:clr>
            <a:srgbClr val="F26B43"/>
          </p15:clr>
        </p15:guide>
        <p15:guide id="7" pos="3840">
          <p15:clr>
            <a:srgbClr val="F26B43"/>
          </p15:clr>
        </p15:guide>
        <p15:guide id="8" pos="7446">
          <p15:clr>
            <a:srgbClr val="F26B43"/>
          </p15:clr>
        </p15:guide>
        <p15:guide id="9" orient="horz" pos="3929">
          <p15:clr>
            <a:srgbClr val="F26B43"/>
          </p15:clr>
        </p15:guide>
        <p15:guide id="10" orient="horz" pos="572">
          <p15:clr>
            <a:srgbClr val="F26B43"/>
          </p15:clr>
        </p15:guide>
        <p15:guide id="12" orient="horz" pos="42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0D6F00D-7740-42AA-BC3E-48C95D2F0782}"/>
              </a:ext>
            </a:extLst>
          </p:cNvPr>
          <p:cNvSpPr txBox="1">
            <a:spLocks/>
          </p:cNvSpPr>
          <p:nvPr/>
        </p:nvSpPr>
        <p:spPr>
          <a:xfrm>
            <a:off x="576910" y="2734613"/>
            <a:ext cx="11005489" cy="97260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ts val="3500"/>
              </a:lnSpc>
              <a:spcBef>
                <a:spcPct val="0"/>
              </a:spcBef>
              <a:spcAft>
                <a:spcPts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『2023</a:t>
            </a:r>
            <a:r>
              <a:rPr kumimoji="1" lang="ja-JP" altLang="en-US" sz="2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年度　東京ベイｅＳＧプロジェクト　先行プロジェクト</a:t>
            </a:r>
            <a:r>
              <a:rPr kumimoji="1" lang="en-US" altLang="ja-JP" sz="2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a:t>
            </a:r>
            <a:br>
              <a:rPr kumimoji="1" lang="en-US" altLang="ja-JP" sz="2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br>
            <a:r>
              <a:rPr kumimoji="1" lang="ja-JP" altLang="en-US" sz="2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企画提案書　</a:t>
            </a:r>
            <a:r>
              <a:rPr kumimoji="1" lang="en-US" altLang="ja-JP" sz="2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j-cs"/>
              </a:rPr>
              <a:t>X.XXX</a:t>
            </a:r>
            <a:endParaRPr kumimoji="1" lang="ja-JP" altLang="en-US" sz="2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6" name="字幕 2">
            <a:extLst>
              <a:ext uri="{FF2B5EF4-FFF2-40B4-BE49-F238E27FC236}">
                <a16:creationId xmlns:a16="http://schemas.microsoft.com/office/drawing/2014/main" id="{CA0D71FB-F45C-47FD-A10C-FFF99D7C9F07}"/>
              </a:ext>
            </a:extLst>
          </p:cNvPr>
          <p:cNvSpPr txBox="1">
            <a:spLocks/>
          </p:cNvSpPr>
          <p:nvPr/>
        </p:nvSpPr>
        <p:spPr>
          <a:xfrm>
            <a:off x="7472769" y="5104384"/>
            <a:ext cx="4473359" cy="10552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令和５年</a:t>
            </a:r>
            <a:r>
              <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日</a:t>
            </a:r>
            <a:endPar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（代表団体名）</a:t>
            </a:r>
            <a:r>
              <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（連携事業者名）</a:t>
            </a:r>
            <a:r>
              <a:rPr kumimoji="1" lang="en-US" altLang="ja-JP" sz="16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XXX</a:t>
            </a: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622928" y="3951954"/>
            <a:ext cx="4050912"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X.XXX</a:t>
            </a:r>
            <a:r>
              <a:rPr kumimoji="0" lang="ja-JP" altLang="en-US" sz="1400" b="0" i="0" u="none" strike="noStrike" kern="0" cap="none" spc="0" normalizeH="0" baseline="0" noProof="0" dirty="0" err="1">
                <a:ln>
                  <a:noFill/>
                </a:ln>
                <a:solidFill>
                  <a:prstClr val="black"/>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応募</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プロジェクト</a:t>
            </a: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名</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を記載ください</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b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例：</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A.</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次世代エネルギー）</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
        <p:nvSpPr>
          <p:cNvPr id="2" name="テキスト ボックス 1"/>
          <p:cNvSpPr txBox="1"/>
          <p:nvPr/>
        </p:nvSpPr>
        <p:spPr>
          <a:xfrm>
            <a:off x="11094307" y="192135"/>
            <a:ext cx="976184" cy="457200"/>
          </a:xfrm>
          <a:prstGeom prst="rect">
            <a:avLst/>
          </a:prstGeom>
          <a:noFill/>
          <a:ln>
            <a:solidFill>
              <a:schemeClr val="tx1"/>
            </a:solidFill>
          </a:ln>
        </p:spPr>
        <p:txBody>
          <a:bodyPr wrap="square" lIns="0" rIns="0" rtlCol="0" anchor="ctr">
            <a:noAutofit/>
          </a:bodyPr>
          <a:lstStyle/>
          <a:p>
            <a:pPr marL="0" marR="0" lvl="0" indent="0" algn="ctr" defTabSz="2880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Meiryo UI"/>
                <a:ea typeface="Meiryo UI"/>
                <a:cs typeface="+mn-cs"/>
              </a:rPr>
              <a:t>様式２</a:t>
            </a:r>
            <a:endParaRPr kumimoji="1" lang="ja-JP" altLang="en-US" sz="1800" b="0" i="0" u="none" strike="noStrike" kern="1200" cap="none" spc="0" normalizeH="0" baseline="0" noProof="0" dirty="0">
              <a:ln>
                <a:noFill/>
              </a:ln>
              <a:solidFill>
                <a:srgbClr val="000000"/>
              </a:solidFill>
              <a:effectLst/>
              <a:uLnTx/>
              <a:uFillTx/>
              <a:latin typeface="Meiryo UI"/>
              <a:ea typeface="Meiryo UI"/>
              <a:cs typeface="+mn-cs"/>
            </a:endParaRPr>
          </a:p>
        </p:txBody>
      </p:sp>
    </p:spTree>
    <p:extLst>
      <p:ext uri="{BB962C8B-B14F-4D97-AF65-F5344CB8AC3E}">
        <p14:creationId xmlns:p14="http://schemas.microsoft.com/office/powerpoint/2010/main" val="3896231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１　実施スケジュール</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dirty="0"/>
          </a:p>
        </p:txBody>
      </p:sp>
      <p:sp>
        <p:nvSpPr>
          <p:cNvPr id="6" name="AutoShape 10">
            <a:extLst>
              <a:ext uri="{FF2B5EF4-FFF2-40B4-BE49-F238E27FC236}">
                <a16:creationId xmlns:a16="http://schemas.microsoft.com/office/drawing/2014/main" id="{3712233C-C24B-428F-B134-6F97BBA87E1E}"/>
              </a:ext>
            </a:extLst>
          </p:cNvPr>
          <p:cNvSpPr>
            <a:spLocks noChangeArrowheads="1"/>
          </p:cNvSpPr>
          <p:nvPr/>
        </p:nvSpPr>
        <p:spPr bwMode="auto">
          <a:xfrm>
            <a:off x="4672423" y="4585867"/>
            <a:ext cx="6912000" cy="16560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プロジェクトの開始から終了（</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202</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年</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月）までのスケジュールを記載ください。</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
            </a:r>
            <a:b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b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複数年度（</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2-3</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年想定）にわたる場合は年度毎に分けるなど、全期間にわたるスケジュールを記載ください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マイルストーンを適切に設定するとともに達成条件が明らかになっているか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実施項目を具体的に整理し、バッファなど十分な期間設定を見込んで設計しているか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p:txBody>
      </p:sp>
      <p:pic>
        <p:nvPicPr>
          <p:cNvPr id="7" name="図 6"/>
          <p:cNvPicPr>
            <a:picLocks noChangeAspect="1"/>
          </p:cNvPicPr>
          <p:nvPr/>
        </p:nvPicPr>
        <p:blipFill>
          <a:blip r:embed="rId2"/>
          <a:stretch>
            <a:fillRect/>
          </a:stretch>
        </p:blipFill>
        <p:spPr>
          <a:xfrm>
            <a:off x="164757" y="1686645"/>
            <a:ext cx="11606240" cy="2572847"/>
          </a:xfrm>
          <a:prstGeom prst="rect">
            <a:avLst/>
          </a:prstGeom>
        </p:spPr>
      </p:pic>
      <p:sp>
        <p:nvSpPr>
          <p:cNvPr id="8"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1941648">
            <a:off x="10665243" y="1594729"/>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endPar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 name="テキスト プレースホルダー 2"/>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10" name="テキスト プレースホルダー 2"/>
          <p:cNvSpPr txBox="1">
            <a:spLocks/>
          </p:cNvSpPr>
          <p:nvPr/>
        </p:nvSpPr>
        <p:spPr>
          <a:xfrm rot="5400000">
            <a:off x="2938435" y="4724419"/>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1" lang="ja-JP" altLang="en-US" sz="2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Arial"/>
              </a:rPr>
              <a:t>・</a:t>
            </a:r>
            <a:endPar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1" name="テキスト プレースホルダー 2"/>
          <p:cNvSpPr txBox="1">
            <a:spLocks/>
          </p:cNvSpPr>
          <p:nvPr/>
        </p:nvSpPr>
        <p:spPr>
          <a:xfrm>
            <a:off x="11770997" y="2973068"/>
            <a:ext cx="443352"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r>
              <a:rPr kumimoji="1" lang="ja-JP" altLang="en-US" sz="2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Arial"/>
              </a:rPr>
              <a:t>・・</a:t>
            </a:r>
            <a:endPar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Tree>
    <p:extLst>
      <p:ext uri="{BB962C8B-B14F-4D97-AF65-F5344CB8AC3E}">
        <p14:creationId xmlns:p14="http://schemas.microsoft.com/office/powerpoint/2010/main" val="3092596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２　実施体制・役割分担</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graphicFrame>
        <p:nvGraphicFramePr>
          <p:cNvPr id="56" name="Group 72">
            <a:extLst>
              <a:ext uri="{FF2B5EF4-FFF2-40B4-BE49-F238E27FC236}">
                <a16:creationId xmlns:a16="http://schemas.microsoft.com/office/drawing/2014/main" id="{5CA4FAAB-A778-474F-B2CA-70B6E835A19A}"/>
              </a:ext>
            </a:extLst>
          </p:cNvPr>
          <p:cNvGraphicFramePr>
            <a:graphicFrameLocks noGrp="1"/>
          </p:cNvGraphicFramePr>
          <p:nvPr>
            <p:extLst/>
          </p:nvPr>
        </p:nvGraphicFramePr>
        <p:xfrm>
          <a:off x="6162266" y="3600515"/>
          <a:ext cx="5545736" cy="1291054"/>
        </p:xfrm>
        <a:graphic>
          <a:graphicData uri="http://schemas.openxmlformats.org/drawingml/2006/table">
            <a:tbl>
              <a:tblPr/>
              <a:tblGrid>
                <a:gridCol w="458353">
                  <a:extLst>
                    <a:ext uri="{9D8B030D-6E8A-4147-A177-3AD203B41FA5}">
                      <a16:colId xmlns:a16="http://schemas.microsoft.com/office/drawing/2014/main" val="4099293094"/>
                    </a:ext>
                  </a:extLst>
                </a:gridCol>
                <a:gridCol w="1106153">
                  <a:extLst>
                    <a:ext uri="{9D8B030D-6E8A-4147-A177-3AD203B41FA5}">
                      <a16:colId xmlns:a16="http://schemas.microsoft.com/office/drawing/2014/main" val="20000"/>
                    </a:ext>
                  </a:extLst>
                </a:gridCol>
                <a:gridCol w="1040920">
                  <a:extLst>
                    <a:ext uri="{9D8B030D-6E8A-4147-A177-3AD203B41FA5}">
                      <a16:colId xmlns:a16="http://schemas.microsoft.com/office/drawing/2014/main" val="20001"/>
                    </a:ext>
                  </a:extLst>
                </a:gridCol>
                <a:gridCol w="1107202">
                  <a:extLst>
                    <a:ext uri="{9D8B030D-6E8A-4147-A177-3AD203B41FA5}">
                      <a16:colId xmlns:a16="http://schemas.microsoft.com/office/drawing/2014/main" val="20002"/>
                    </a:ext>
                  </a:extLst>
                </a:gridCol>
                <a:gridCol w="1833108">
                  <a:extLst>
                    <a:ext uri="{9D8B030D-6E8A-4147-A177-3AD203B41FA5}">
                      <a16:colId xmlns:a16="http://schemas.microsoft.com/office/drawing/2014/main" val="20003"/>
                    </a:ext>
                  </a:extLst>
                </a:gridCol>
              </a:tblGrid>
              <a:tr h="229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gridSpan="2">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事</a:t>
                      </a: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業者（例）</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hMerge="1">
                  <a:txBody>
                    <a:bodyPr/>
                    <a:lstStyle/>
                    <a:p>
                      <a:endParaRPr kumimoji="1" lang="ja-JP" altLang="en-US"/>
                    </a:p>
                  </a:txBody>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役割</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１</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代表団体</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２</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団体</a:t>
                      </a:r>
                      <a:endPar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050" b="1" dirty="0" smtClean="0"/>
                        <a:t>(</a:t>
                      </a:r>
                      <a:r>
                        <a:rPr lang="ja-JP" altLang="en-US" sz="1050" b="1" dirty="0" smtClean="0"/>
                        <a:t>スタートアップ）</a:t>
                      </a:r>
                      <a:endParaRPr kumimoji="0"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r>
                        <a:rPr lang="ja-JP" altLang="en-US" sz="1050" dirty="0" smtClean="0"/>
                        <a:t>協力団体</a:t>
                      </a:r>
                      <a:endParaRPr lang="en-US" altLang="ja-JP" sz="1050" dirty="0" smtClean="0"/>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 name="正方形/長方形 57">
            <a:extLst>
              <a:ext uri="{FF2B5EF4-FFF2-40B4-BE49-F238E27FC236}">
                <a16:creationId xmlns:a16="http://schemas.microsoft.com/office/drawing/2014/main" id="{97F8D4A8-E964-4308-BDAD-FF2BAEB2565B}"/>
              </a:ext>
            </a:extLst>
          </p:cNvPr>
          <p:cNvSpPr/>
          <p:nvPr/>
        </p:nvSpPr>
        <p:spPr>
          <a:xfrm>
            <a:off x="7973215" y="171800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代表団体</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97F8D4A8-E964-4308-BDAD-FF2BAEB2565B}"/>
              </a:ext>
            </a:extLst>
          </p:cNvPr>
          <p:cNvSpPr/>
          <p:nvPr/>
        </p:nvSpPr>
        <p:spPr>
          <a:xfrm>
            <a:off x="7972744"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3" name="正方形/長方形 62">
            <a:extLst>
              <a:ext uri="{FF2B5EF4-FFF2-40B4-BE49-F238E27FC236}">
                <a16:creationId xmlns:a16="http://schemas.microsoft.com/office/drawing/2014/main" id="{97F8D4A8-E964-4308-BDAD-FF2BAEB2565B}"/>
              </a:ext>
            </a:extLst>
          </p:cNvPr>
          <p:cNvSpPr/>
          <p:nvPr/>
        </p:nvSpPr>
        <p:spPr>
          <a:xfrm>
            <a:off x="6258508"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参加団体</a:t>
            </a:r>
            <a:endParaRPr kumimoji="1" lang="en-US" altLang="ja-JP"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（スタートアップ）</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4" name="正方形/長方形 63">
            <a:extLst>
              <a:ext uri="{FF2B5EF4-FFF2-40B4-BE49-F238E27FC236}">
                <a16:creationId xmlns:a16="http://schemas.microsoft.com/office/drawing/2014/main" id="{97F8D4A8-E964-4308-BDAD-FF2BAEB2565B}"/>
              </a:ext>
            </a:extLst>
          </p:cNvPr>
          <p:cNvSpPr/>
          <p:nvPr/>
        </p:nvSpPr>
        <p:spPr>
          <a:xfrm>
            <a:off x="9719286" y="278506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協力団体</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5" name="直線コネクタ 4"/>
          <p:cNvCxnSpPr>
            <a:stCxn id="58" idx="2"/>
            <a:endCxn id="60" idx="0"/>
          </p:cNvCxnSpPr>
          <p:nvPr/>
        </p:nvCxnSpPr>
        <p:spPr>
          <a:xfrm flipH="1">
            <a:off x="8755777" y="2062311"/>
            <a:ext cx="471" cy="296327"/>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 name="カギ線コネクタ 6"/>
          <p:cNvCxnSpPr>
            <a:stCxn id="58" idx="2"/>
            <a:endCxn id="63" idx="0"/>
          </p:cNvCxnSpPr>
          <p:nvPr/>
        </p:nvCxnSpPr>
        <p:spPr>
          <a:xfrm rot="5400000">
            <a:off x="7750732" y="1353121"/>
            <a:ext cx="296327" cy="1714707"/>
          </a:xfrm>
          <a:prstGeom prst="bentConnector3">
            <a:avLst/>
          </a:prstGeom>
          <a:ln/>
        </p:spPr>
        <p:style>
          <a:lnRef idx="1">
            <a:schemeClr val="accent6"/>
          </a:lnRef>
          <a:fillRef idx="0">
            <a:schemeClr val="accent6"/>
          </a:fillRef>
          <a:effectRef idx="0">
            <a:schemeClr val="accent6"/>
          </a:effectRef>
          <a:fontRef idx="minor">
            <a:schemeClr val="tx1"/>
          </a:fontRef>
        </p:style>
      </p:cxnSp>
      <p:cxnSp>
        <p:nvCxnSpPr>
          <p:cNvPr id="65" name="カギ線コネクタ 64"/>
          <p:cNvCxnSpPr>
            <a:stCxn id="58" idx="3"/>
            <a:endCxn id="64" idx="0"/>
          </p:cNvCxnSpPr>
          <p:nvPr/>
        </p:nvCxnSpPr>
        <p:spPr>
          <a:xfrm>
            <a:off x="9539280" y="1890158"/>
            <a:ext cx="963039" cy="894906"/>
          </a:xfrm>
          <a:prstGeom prst="bentConnector2">
            <a:avLst/>
          </a:prstGeom>
          <a:ln/>
        </p:spPr>
        <p:style>
          <a:lnRef idx="1">
            <a:schemeClr val="accent6"/>
          </a:lnRef>
          <a:fillRef idx="0">
            <a:schemeClr val="accent6"/>
          </a:fillRef>
          <a:effectRef idx="0">
            <a:schemeClr val="accent6"/>
          </a:effectRef>
          <a:fontRef idx="minor">
            <a:schemeClr val="tx1"/>
          </a:fontRef>
        </p:style>
      </p:cxnSp>
      <p:sp>
        <p:nvSpPr>
          <p:cNvPr id="7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a:off x="7824572" y="1110806"/>
            <a:ext cx="4428387" cy="513619"/>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複数事業者による実施の場合役割分担を記載する</a:t>
            </a: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こと</a:t>
            </a:r>
            <a:endParaRPr kumimoji="0" lang="en-US" altLang="ja-JP"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a:cs typeface="+mn-cs"/>
              </a:rPr>
              <a:t>スタートアップは明示すること</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graphicFrame>
        <p:nvGraphicFramePr>
          <p:cNvPr id="76" name="Group 72">
            <a:extLst>
              <a:ext uri="{FF2B5EF4-FFF2-40B4-BE49-F238E27FC236}">
                <a16:creationId xmlns:a16="http://schemas.microsoft.com/office/drawing/2014/main" id="{5CA4FAAB-A778-474F-B2CA-70B6E835A19A}"/>
              </a:ext>
            </a:extLst>
          </p:cNvPr>
          <p:cNvGraphicFramePr>
            <a:graphicFrameLocks noGrp="1"/>
          </p:cNvGraphicFramePr>
          <p:nvPr>
            <p:extLst/>
          </p:nvPr>
        </p:nvGraphicFramePr>
        <p:xfrm>
          <a:off x="255749" y="3600516"/>
          <a:ext cx="5106707" cy="1137372"/>
        </p:xfrm>
        <a:graphic>
          <a:graphicData uri="http://schemas.openxmlformats.org/drawingml/2006/table">
            <a:tbl>
              <a:tblPr/>
              <a:tblGrid>
                <a:gridCol w="443394">
                  <a:extLst>
                    <a:ext uri="{9D8B030D-6E8A-4147-A177-3AD203B41FA5}">
                      <a16:colId xmlns:a16="http://schemas.microsoft.com/office/drawing/2014/main" val="398132584"/>
                    </a:ext>
                  </a:extLst>
                </a:gridCol>
                <a:gridCol w="842276">
                  <a:extLst>
                    <a:ext uri="{9D8B030D-6E8A-4147-A177-3AD203B41FA5}">
                      <a16:colId xmlns:a16="http://schemas.microsoft.com/office/drawing/2014/main" val="20002"/>
                    </a:ext>
                  </a:extLst>
                </a:gridCol>
                <a:gridCol w="1306286">
                  <a:extLst>
                    <a:ext uri="{9D8B030D-6E8A-4147-A177-3AD203B41FA5}">
                      <a16:colId xmlns:a16="http://schemas.microsoft.com/office/drawing/2014/main" val="75540912"/>
                    </a:ext>
                  </a:extLst>
                </a:gridCol>
                <a:gridCol w="2514751">
                  <a:extLst>
                    <a:ext uri="{9D8B030D-6E8A-4147-A177-3AD203B41FA5}">
                      <a16:colId xmlns:a16="http://schemas.microsoft.com/office/drawing/2014/main" val="20003"/>
                    </a:ext>
                  </a:extLst>
                </a:gridCol>
              </a:tblGrid>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担当者</a:t>
                      </a:r>
                      <a:endPar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役割</a:t>
                      </a:r>
                      <a:endPar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実施項目</a:t>
                      </a:r>
                      <a:endPar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１</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プロジェクト責任者</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全体管理</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２</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実施担当者</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の実施</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 name="正方形/長方形 76">
            <a:extLst>
              <a:ext uri="{FF2B5EF4-FFF2-40B4-BE49-F238E27FC236}">
                <a16:creationId xmlns:a16="http://schemas.microsoft.com/office/drawing/2014/main" id="{97F8D4A8-E964-4308-BDAD-FF2BAEB2565B}"/>
              </a:ext>
            </a:extLst>
          </p:cNvPr>
          <p:cNvSpPr/>
          <p:nvPr/>
        </p:nvSpPr>
        <p:spPr>
          <a:xfrm>
            <a:off x="1227242" y="1596214"/>
            <a:ext cx="2397437"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プロジェクト責任者</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8" name="正方形/長方形 77">
            <a:extLst>
              <a:ext uri="{FF2B5EF4-FFF2-40B4-BE49-F238E27FC236}">
                <a16:creationId xmlns:a16="http://schemas.microsoft.com/office/drawing/2014/main" id="{97F8D4A8-E964-4308-BDAD-FF2BAEB2565B}"/>
              </a:ext>
            </a:extLst>
          </p:cNvPr>
          <p:cNvSpPr/>
          <p:nvPr/>
        </p:nvSpPr>
        <p:spPr>
          <a:xfrm>
            <a:off x="255749"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2.XX</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担当</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80" name="カギ線コネクタ 79"/>
          <p:cNvCxnSpPr>
            <a:stCxn id="77" idx="2"/>
            <a:endCxn id="78" idx="0"/>
          </p:cNvCxnSpPr>
          <p:nvPr/>
        </p:nvCxnSpPr>
        <p:spPr>
          <a:xfrm rot="5400000">
            <a:off x="1387523" y="1591781"/>
            <a:ext cx="689699" cy="1387179"/>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1" name="正方形/長方形 80">
            <a:extLst>
              <a:ext uri="{FF2B5EF4-FFF2-40B4-BE49-F238E27FC236}">
                <a16:creationId xmlns:a16="http://schemas.microsoft.com/office/drawing/2014/main" id="{97F8D4A8-E964-4308-BDAD-FF2BAEB2565B}"/>
              </a:ext>
            </a:extLst>
          </p:cNvPr>
          <p:cNvSpPr/>
          <p:nvPr/>
        </p:nvSpPr>
        <p:spPr>
          <a:xfrm>
            <a:off x="2026069" y="26181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3.XX</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担当</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82" name="カギ線コネクタ 81"/>
          <p:cNvCxnSpPr>
            <a:stCxn id="77" idx="2"/>
            <a:endCxn id="81" idx="0"/>
          </p:cNvCxnSpPr>
          <p:nvPr/>
        </p:nvCxnSpPr>
        <p:spPr>
          <a:xfrm rot="16200000" flipH="1">
            <a:off x="2278723" y="2087758"/>
            <a:ext cx="677617" cy="383141"/>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3" name="正方形/長方形 82">
            <a:extLst>
              <a:ext uri="{FF2B5EF4-FFF2-40B4-BE49-F238E27FC236}">
                <a16:creationId xmlns:a16="http://schemas.microsoft.com/office/drawing/2014/main" id="{97F8D4A8-E964-4308-BDAD-FF2BAEB2565B}"/>
              </a:ext>
            </a:extLst>
          </p:cNvPr>
          <p:cNvSpPr/>
          <p:nvPr/>
        </p:nvSpPr>
        <p:spPr>
          <a:xfrm>
            <a:off x="3796390"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担当</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84" name="カギ線コネクタ 83"/>
          <p:cNvCxnSpPr>
            <a:stCxn id="77" idx="2"/>
            <a:endCxn id="83" idx="0"/>
          </p:cNvCxnSpPr>
          <p:nvPr/>
        </p:nvCxnSpPr>
        <p:spPr>
          <a:xfrm rot="16200000" flipH="1">
            <a:off x="3157843" y="1208639"/>
            <a:ext cx="689699" cy="2153462"/>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7" name="正方形/長方形 86">
            <a:extLst>
              <a:ext uri="{FF2B5EF4-FFF2-40B4-BE49-F238E27FC236}">
                <a16:creationId xmlns:a16="http://schemas.microsoft.com/office/drawing/2014/main" id="{97F8D4A8-E964-4308-BDAD-FF2BAEB2565B}"/>
              </a:ext>
            </a:extLst>
          </p:cNvPr>
          <p:cNvSpPr/>
          <p:nvPr/>
        </p:nvSpPr>
        <p:spPr>
          <a:xfrm>
            <a:off x="2026069" y="317509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担当</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89" name="直線コネクタ 88"/>
          <p:cNvCxnSpPr>
            <a:stCxn id="81" idx="2"/>
            <a:endCxn id="87" idx="0"/>
          </p:cNvCxnSpPr>
          <p:nvPr/>
        </p:nvCxnSpPr>
        <p:spPr>
          <a:xfrm>
            <a:off x="2809102" y="2962445"/>
            <a:ext cx="0" cy="212647"/>
          </a:xfrm>
          <a:prstGeom prst="line">
            <a:avLst/>
          </a:prstGeom>
          <a:ln/>
        </p:spPr>
        <p:style>
          <a:lnRef idx="1">
            <a:schemeClr val="accent6"/>
          </a:lnRef>
          <a:fillRef idx="0">
            <a:schemeClr val="accent6"/>
          </a:fillRef>
          <a:effectRef idx="0">
            <a:schemeClr val="accent6"/>
          </a:effectRef>
          <a:fontRef idx="minor">
            <a:schemeClr val="tx1"/>
          </a:fontRef>
        </p:style>
      </p:cxnSp>
      <p:sp>
        <p:nvSpPr>
          <p:cNvPr id="57" name="AutoShape 10">
            <a:extLst>
              <a:ext uri="{FF2B5EF4-FFF2-40B4-BE49-F238E27FC236}">
                <a16:creationId xmlns:a16="http://schemas.microsoft.com/office/drawing/2014/main" id="{DAB6380F-18A1-4D89-8C9E-607F6E59B69F}"/>
              </a:ext>
            </a:extLst>
          </p:cNvPr>
          <p:cNvSpPr>
            <a:spLocks noChangeArrowheads="1"/>
          </p:cNvSpPr>
          <p:nvPr/>
        </p:nvSpPr>
        <p:spPr bwMode="auto">
          <a:xfrm>
            <a:off x="2425960" y="5116495"/>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プロジェクトの実施における体制と参画者毎の役割</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全体管理を中心的に担う責任者と個別の参画者について、役割分担と実施項目が具体的に計画されているか。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複数</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事業者による場合、団体ごとの役割分担や関係性が記載されているか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p:txBody>
      </p:sp>
      <p:sp>
        <p:nvSpPr>
          <p:cNvPr id="92"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3744984"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endPar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9958578"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endPar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202942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３　安全対策</a:t>
            </a:r>
            <a:r>
              <a:rPr lang="en-US" altLang="ja-JP" dirty="0"/>
              <a:t>】</a:t>
            </a:r>
            <a:endParaRPr kumimoji="1" lang="ja-JP" altLang="en-US" dirty="0"/>
          </a:p>
        </p:txBody>
      </p:sp>
      <p:cxnSp>
        <p:nvCxnSpPr>
          <p:cNvPr id="6"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7"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想定されるリスク</a:t>
            </a:r>
            <a:endPar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9"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対策・対応方法</a:t>
            </a:r>
            <a:endPar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a:extLst>
              <a:ext uri="{FF2B5EF4-FFF2-40B4-BE49-F238E27FC236}">
                <a16:creationId xmlns:a16="http://schemas.microsoft.com/office/drawing/2014/main" id="{7F50B7F7-ADB5-40E0-8FA8-4C228D849299}"/>
              </a:ext>
            </a:extLst>
          </p:cNvPr>
          <p:cNvSpPr/>
          <p:nvPr/>
        </p:nvSpPr>
        <p:spPr>
          <a:xfrm>
            <a:off x="6209732"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5" name="AutoShape 10">
            <a:extLst>
              <a:ext uri="{FF2B5EF4-FFF2-40B4-BE49-F238E27FC236}">
                <a16:creationId xmlns:a16="http://schemas.microsoft.com/office/drawing/2014/main" id="{93654BDB-ED81-42CD-9E06-08B932D719EA}"/>
              </a:ext>
            </a:extLst>
          </p:cNvPr>
          <p:cNvSpPr>
            <a:spLocks noChangeArrowheads="1"/>
          </p:cNvSpPr>
          <p:nvPr/>
        </p:nvSpPr>
        <p:spPr bwMode="auto">
          <a:xfrm>
            <a:off x="2639206" y="2708957"/>
            <a:ext cx="7210188"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プロジェクトの実施を通して想定されるリスクと対応方法を記載ください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プロジェクトの遂行にあたり安全上の懸念点がリストアップされているか</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安全上のリスクに対する対処方法（対応フロー、連絡先、アクション）が明示されているか</a:t>
            </a:r>
          </a:p>
        </p:txBody>
      </p:sp>
    </p:spTree>
    <p:extLst>
      <p:ext uri="{BB962C8B-B14F-4D97-AF65-F5344CB8AC3E}">
        <p14:creationId xmlns:p14="http://schemas.microsoft.com/office/powerpoint/2010/main" val="842856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４　総額・費用内訳</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graphicFrame>
        <p:nvGraphicFramePr>
          <p:cNvPr id="11" name="表 10"/>
          <p:cNvGraphicFramePr>
            <a:graphicFrameLocks noGrp="1"/>
          </p:cNvGraphicFramePr>
          <p:nvPr>
            <p:extLst/>
          </p:nvPr>
        </p:nvGraphicFramePr>
        <p:xfrm>
          <a:off x="176165" y="2800641"/>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項目</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見積（税込）</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（算出根拠やコストを抑える工夫）</a:t>
                      </a:r>
                      <a:endParaRPr kumimoji="0" lang="ja-JP" altLang="en-US"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2" name="Rectangle 5">
            <a:extLst>
              <a:ext uri="{FF2B5EF4-FFF2-40B4-BE49-F238E27FC236}">
                <a16:creationId xmlns:a16="http://schemas.microsoft.com/office/drawing/2014/main" id="{C5C97B81-32F3-4188-8BE7-4DFC82D2DD2E}"/>
              </a:ext>
            </a:extLst>
          </p:cNvPr>
          <p:cNvSpPr>
            <a:spLocks noChangeArrowheads="1"/>
          </p:cNvSpPr>
          <p:nvPr/>
        </p:nvSpPr>
        <p:spPr bwMode="auto">
          <a:xfrm>
            <a:off x="165001" y="255417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内訳（令和</a:t>
            </a:r>
            <a:r>
              <a:rPr kumimoji="0" lang="en-US" altLang="ja-JP"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Rectangle 5">
            <a:extLst>
              <a:ext uri="{FF2B5EF4-FFF2-40B4-BE49-F238E27FC236}">
                <a16:creationId xmlns:a16="http://schemas.microsoft.com/office/drawing/2014/main" id="{C5C97B81-32F3-4188-8BE7-4DFC82D2DD2E}"/>
              </a:ext>
            </a:extLst>
          </p:cNvPr>
          <p:cNvSpPr>
            <a:spLocks noChangeArrowheads="1"/>
          </p:cNvSpPr>
          <p:nvPr/>
        </p:nvSpPr>
        <p:spPr bwMode="auto">
          <a:xfrm>
            <a:off x="96421" y="2546553"/>
            <a:ext cx="2483104"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費用内訳（令和</a:t>
            </a:r>
            <a:r>
              <a:rPr kumimoji="0" lang="en-US" altLang="ja-JP"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Rectangle 5">
            <a:extLst>
              <a:ext uri="{FF2B5EF4-FFF2-40B4-BE49-F238E27FC236}">
                <a16:creationId xmlns:a16="http://schemas.microsoft.com/office/drawing/2014/main" id="{C5C97B81-32F3-4188-8BE7-4DFC82D2DD2E}"/>
              </a:ext>
            </a:extLst>
          </p:cNvPr>
          <p:cNvSpPr>
            <a:spLocks noChangeArrowheads="1"/>
          </p:cNvSpPr>
          <p:nvPr/>
        </p:nvSpPr>
        <p:spPr bwMode="auto">
          <a:xfrm>
            <a:off x="96421" y="154071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プロジェクト総額</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AutoShape 10">
            <a:extLst>
              <a:ext uri="{FF2B5EF4-FFF2-40B4-BE49-F238E27FC236}">
                <a16:creationId xmlns:a16="http://schemas.microsoft.com/office/drawing/2014/main" id="{9E49E163-4B71-4404-B193-AF63D63BA3F7}"/>
              </a:ext>
            </a:extLst>
          </p:cNvPr>
          <p:cNvSpPr>
            <a:spLocks noChangeArrowheads="1"/>
          </p:cNvSpPr>
          <p:nvPr/>
        </p:nvSpPr>
        <p:spPr bwMode="auto">
          <a:xfrm>
            <a:off x="4961921" y="4153989"/>
            <a:ext cx="6912000" cy="202038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総額・費用内訳・算出根拠や工夫</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について記載ください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年度毎に必要となる費用が詳細に記載されているか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457200" marR="0" lvl="1"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　　（表やスライドが不足する場合は適宜追加してください）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「プロジェクト一式」のような記載を避けて、項目を複数にわけているか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費用項目ごとの算出根拠を示すとともにコストを抑える工夫がされているか</a:t>
            </a:r>
          </a:p>
        </p:txBody>
      </p:sp>
      <p:sp>
        <p:nvSpPr>
          <p:cNvPr id="16" name="テキスト プレースホルダー 3"/>
          <p:cNvSpPr txBox="1">
            <a:spLocks/>
          </p:cNvSpPr>
          <p:nvPr/>
        </p:nvSpPr>
        <p:spPr>
          <a:xfrm>
            <a:off x="189893" y="1830070"/>
            <a:ext cx="11948160" cy="421740"/>
          </a:xfrm>
          <a:prstGeom prst="rect">
            <a:avLst/>
          </a:prstGeom>
          <a:ln>
            <a:no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a:extLst>
              <a:ext uri="{FF2B5EF4-FFF2-40B4-BE49-F238E27FC236}">
                <a16:creationId xmlns:a16="http://schemas.microsoft.com/office/drawing/2014/main" id="{7F50B7F7-ADB5-40E0-8FA8-4C228D849299}"/>
              </a:ext>
            </a:extLst>
          </p:cNvPr>
          <p:cNvSpPr/>
          <p:nvPr/>
        </p:nvSpPr>
        <p:spPr>
          <a:xfrm>
            <a:off x="164757" y="1749939"/>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游ゴシック" panose="020B0400000000000000" pitchFamily="50" charset="-128"/>
                <a:cs typeface="+mn-cs"/>
              </a:rPr>
              <a:t>￥○○，○○○，○○○（税込）</a:t>
            </a:r>
          </a:p>
        </p:txBody>
      </p:sp>
      <p:sp>
        <p:nvSpPr>
          <p:cNvPr id="18" name="テキスト プレースホルダー 2"/>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Arial"/>
              </a:rPr>
              <a:t>・・</a:t>
            </a:r>
            <a:r>
              <a:rPr kumimoji="1" lang="ja-JP" altLang="en-US" sz="2000" b="0"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Arial"/>
              </a:rPr>
              <a:t>・</a:t>
            </a:r>
            <a:endPar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Arial"/>
            </a:endParaRPr>
          </a:p>
        </p:txBody>
      </p:sp>
    </p:spTree>
    <p:extLst>
      <p:ext uri="{BB962C8B-B14F-4D97-AF65-F5344CB8AC3E}">
        <p14:creationId xmlns:p14="http://schemas.microsoft.com/office/powerpoint/2010/main" val="2067731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５　成果・効果</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55EE9F80-346F-4EFF-974F-AB2B65770D71}"/>
              </a:ext>
            </a:extLst>
          </p:cNvPr>
          <p:cNvSpPr>
            <a:spLocks noChangeArrowheads="1"/>
          </p:cNvSpPr>
          <p:nvPr/>
        </p:nvSpPr>
        <p:spPr bwMode="auto">
          <a:xfrm>
            <a:off x="2639206" y="2708957"/>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プロジェクト成果を図るにあたり成果設定および測定方法</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プロジェクトを通じて達成する全体目標および年度毎の目標が明示されているか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上記で定義する成果を検証するための方法が効率的・効果的かつ実現可能な実施方法であるか（創意工夫している点があれば記載すること）</a:t>
            </a:r>
          </a:p>
        </p:txBody>
      </p:sp>
    </p:spTree>
    <p:extLst>
      <p:ext uri="{BB962C8B-B14F-4D97-AF65-F5344CB8AC3E}">
        <p14:creationId xmlns:p14="http://schemas.microsoft.com/office/powerpoint/2010/main" val="1394962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smtClean="0"/>
              <a:t>.6</a:t>
            </a:r>
            <a:r>
              <a:rPr lang="ja-JP" altLang="en-US" dirty="0"/>
              <a:t>　</a:t>
            </a:r>
            <a:r>
              <a:rPr lang="ja-JP" altLang="en-US" dirty="0" smtClean="0"/>
              <a:t>法規制・関係者との協議</a:t>
            </a:r>
            <a:r>
              <a:rPr lang="en-US" altLang="ja-JP" dirty="0" smtClean="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2639206" y="2708957"/>
            <a:ext cx="7561434" cy="13649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プロジェクト実施前に協議が必要な関係機関と、調整項目は現状どの</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よう</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に想定されているか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また、「</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事業内容の対象となる法規制との懸念点をどのように認識しているか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中央防波堤エリアの地理・地質の面での懸念事項はあるか、それをどのように対処する予定か</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191960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smtClean="0"/>
              <a:t>.7</a:t>
            </a:r>
            <a:r>
              <a:rPr lang="ja-JP" altLang="en-US" dirty="0"/>
              <a:t>　図面・施工方法など</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2639206" y="2708957"/>
            <a:ext cx="6912000" cy="13649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設置する設備の仕様・図面</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施工方法等を具体的に記載ください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図面・図表等を活用</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し、</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拡大図</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写真・脚注をもうけるなどわかりやすく工夫して作成してください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endPar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2920841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追加ページ</a:t>
            </a:r>
            <a:r>
              <a:rPr lang="en-US" altLang="ja-JP" dirty="0" smtClean="0"/>
              <a:t>】</a:t>
            </a:r>
            <a:br>
              <a:rPr lang="en-US" altLang="ja-JP" dirty="0" smtClean="0"/>
            </a:b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3762611" y="3378925"/>
            <a:ext cx="4188314" cy="61771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ページ制限の範囲内</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において</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、追加で補足説明されたい場合は、ページを増やして作成ください </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4029412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645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ご作成にあたっての留意事項</a:t>
            </a:r>
            <a:r>
              <a:rPr lang="en-US" altLang="ja-JP" dirty="0" smtClean="0"/>
              <a:t/>
            </a:r>
            <a:br>
              <a:rPr lang="en-US" altLang="ja-JP" dirty="0" smtClean="0"/>
            </a:br>
            <a:endParaRPr kumimoji="1" lang="ja-JP" altLang="en-US" dirty="0"/>
          </a:p>
        </p:txBody>
      </p:sp>
      <p:sp>
        <p:nvSpPr>
          <p:cNvPr id="5" name="Rectangle 3">
            <a:extLst>
              <a:ext uri="{FF2B5EF4-FFF2-40B4-BE49-F238E27FC236}">
                <a16:creationId xmlns:a16="http://schemas.microsoft.com/office/drawing/2014/main" id="{4D3BC563-C34E-4D4D-B5D0-446C3E7D1EEB}"/>
              </a:ext>
            </a:extLst>
          </p:cNvPr>
          <p:cNvSpPr>
            <a:spLocks noChangeArrowheads="1"/>
          </p:cNvSpPr>
          <p:nvPr/>
        </p:nvSpPr>
        <p:spPr bwMode="auto">
          <a:xfrm>
            <a:off x="287400" y="1074420"/>
            <a:ext cx="11518519" cy="524473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a:ex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使用</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ソフト・枚数</a:t>
            </a:r>
            <a:endPar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Microsoft PowerPoint</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横置きで表紙を含め</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25</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頁以内（適宜頁を増やして作成して下さい）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ファイルサイズ</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30MB</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まで　</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 </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別添</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の補足資料</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含む</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フォーマット</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基本的に本フォーマットをご活用ください。</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
            </a:r>
            <a:b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個別スライドの体裁・レイアウトは任意としますが、各スライドに記載されている項目及び黄色の図形で囲まれた内容を踏まえてご作成ください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水色の図形で囲まれた指示文は、記載にあたって留意すべき事項を付記したものです。ご提出時には本ページを含めて削除してください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本フォーマット以外を追加で使用されたい場合、記載事項のどの事項に対応する内容か分かるよう、番号等で対応関係を明確に示してください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表現</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内容</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スライド内本文の文字の大きさは</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12-18pt </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を目安とし、フォントは可能な限り統一してください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第三者が読んで内容が把握できるレベルでの表現を心がけて下さい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図表やイメージ、写真等を活用することで内容の具体性や視認性を高めて下さい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定量的に記載できるものについては、定量的に記載することに努めてください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その他</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東京都による選定</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結果</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のプレスリリース等において本資料を</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使用させていただく可能性が</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ございます</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061582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233680" y="1653213"/>
          <a:ext cx="11583581" cy="4505697"/>
        </p:xfrm>
        <a:graphic>
          <a:graphicData uri="http://schemas.openxmlformats.org/drawingml/2006/table">
            <a:tbl>
              <a:tblPr/>
              <a:tblGrid>
                <a:gridCol w="2166559">
                  <a:extLst>
                    <a:ext uri="{9D8B030D-6E8A-4147-A177-3AD203B41FA5}">
                      <a16:colId xmlns:a16="http://schemas.microsoft.com/office/drawing/2014/main" val="469379627"/>
                    </a:ext>
                  </a:extLst>
                </a:gridCol>
                <a:gridCol w="9417022">
                  <a:extLst>
                    <a:ext uri="{9D8B030D-6E8A-4147-A177-3AD203B41FA5}">
                      <a16:colId xmlns:a16="http://schemas.microsoft.com/office/drawing/2014/main" val="4118708399"/>
                    </a:ext>
                  </a:extLst>
                </a:gridCol>
              </a:tblGrid>
              <a:tr h="558764">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代表団体名</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smtClean="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64322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スタートアップ事業者名</a:t>
                      </a:r>
                      <a:endParaRPr kumimoji="0" lang="en-US" altLang="ja-JP"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smtClean="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連携事業者名（役割）</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smtClean="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smtClean="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smtClean="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smtClean="0">
                          <a:ln>
                            <a:noFill/>
                          </a:ln>
                          <a:effectLst/>
                          <a:latin typeface="Meiryo UI" panose="020B0604030504040204" pitchFamily="50" charset="-128"/>
                          <a:ea typeface="Meiryo UI" panose="020B0604030504040204" pitchFamily="50" charset="-128"/>
                        </a:rPr>
                        <a:t>）</a:t>
                      </a:r>
                      <a:endPar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ABC</a:t>
                      </a:r>
                      <a:r>
                        <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株式会社（全体統括）、</a:t>
                      </a:r>
                      <a:r>
                        <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CDF</a:t>
                      </a:r>
                      <a:r>
                        <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株式会社（技術協力）</a:t>
                      </a:r>
                      <a:endPar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513450">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実施場所</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海の森水上競技場（陸上部）</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実施テーマ</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endPar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A.</a:t>
                      </a:r>
                      <a:r>
                        <a:rPr kumimoji="0" lang="ja-JP" altLang="en-US"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rPr>
                        <a:t>次世代モビリティ</a:t>
                      </a:r>
                      <a:endParaRPr kumimoji="0" lang="en-US" altLang="ja-JP" sz="1400" b="0" i="0" u="none" strike="noStrike" cap="none" normalizeH="0" baseline="0" dirty="0" smtClean="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事業費</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1142723">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プロジェクト概要</a:t>
                      </a:r>
                      <a:endParaRPr kumimoji="0" lang="en-US" altLang="ja-JP" sz="14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100" b="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rPr>
                        <a:t>（</a:t>
                      </a:r>
                      <a:r>
                        <a:rPr kumimoji="0" lang="en-US" altLang="ja-JP"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200</a:t>
                      </a:r>
                      <a:r>
                        <a:rPr kumimoji="0" lang="ja-JP" altLang="en-US"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字以内）</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smtClean="0">
                          <a:ln>
                            <a:noFill/>
                          </a:ln>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6" name="タイトル 5"/>
          <p:cNvSpPr>
            <a:spLocks noGrp="1"/>
          </p:cNvSpPr>
          <p:nvPr>
            <p:ph type="title"/>
          </p:nvPr>
        </p:nvSpPr>
        <p:spPr/>
        <p:txBody>
          <a:bodyPr/>
          <a:lstStyle/>
          <a:p>
            <a:r>
              <a:rPr lang="en-US" altLang="ja-JP" dirty="0"/>
              <a:t>【</a:t>
            </a:r>
            <a:r>
              <a:rPr lang="ja-JP" altLang="en-US" dirty="0"/>
              <a:t>企画提案書概要</a:t>
            </a:r>
            <a:r>
              <a:rPr lang="en-US" altLang="ja-JP" dirty="0" smtClean="0"/>
              <a:t>】</a:t>
            </a:r>
            <a:br>
              <a:rPr lang="en-US" altLang="ja-JP" dirty="0" smtClean="0"/>
            </a:br>
            <a:r>
              <a:rPr lang="en-US" altLang="ja-JP" b="1" dirty="0"/>
              <a:t>XXXXXX</a:t>
            </a:r>
            <a:r>
              <a:rPr lang="ja-JP" altLang="en-US" dirty="0" smtClean="0"/>
              <a:t>（プロジェクト名</a:t>
            </a:r>
            <a:r>
              <a:rPr lang="ja-JP" altLang="en-US" dirty="0"/>
              <a:t>を記載）</a:t>
            </a:r>
            <a:endParaRPr kumimoji="1" lang="ja-JP" altLang="en-US" dirty="0"/>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725741" y="3613944"/>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各行</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部分について記入</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640576" y="493990"/>
            <a:ext cx="6227721"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具体的なプロジェクト名称を記載</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（例）水空合体</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ドローンの試験飛行、</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洋上浮体式太陽光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発電システムの検証・・</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683948" y="2282989"/>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代表</a:t>
            </a: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団体がスタートアップ事業者の場合は記載</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不要</a:t>
            </a:r>
            <a:endPar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8681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提案内容のサマリ</a:t>
            </a:r>
            <a:r>
              <a:rPr lang="en-US" altLang="ja-JP" dirty="0" smtClean="0"/>
              <a:t>】</a:t>
            </a:r>
            <a:br>
              <a:rPr lang="en-US" altLang="ja-JP" dirty="0" smtClean="0"/>
            </a:br>
            <a:r>
              <a:rPr lang="en-US" altLang="ja-JP" b="1" dirty="0" smtClean="0"/>
              <a:t>XXXXXX</a:t>
            </a:r>
            <a:r>
              <a:rPr lang="ja-JP" altLang="en-US" dirty="0" smtClean="0"/>
              <a:t>（プロジェクト名を記載）</a:t>
            </a:r>
            <a:endParaRPr kumimoji="1" lang="ja-JP" altLang="en-US" dirty="0"/>
          </a:p>
        </p:txBody>
      </p:sp>
      <p:sp>
        <p:nvSpPr>
          <p:cNvPr id="4" name="正方形/長方形 3">
            <a:extLst>
              <a:ext uri="{FF2B5EF4-FFF2-40B4-BE49-F238E27FC236}">
                <a16:creationId xmlns:a16="http://schemas.microsoft.com/office/drawing/2014/main" id="{7F50B7F7-ADB5-40E0-8FA8-4C228D849299}"/>
              </a:ext>
            </a:extLst>
          </p:cNvPr>
          <p:cNvSpPr/>
          <p:nvPr/>
        </p:nvSpPr>
        <p:spPr>
          <a:xfrm>
            <a:off x="4376684" y="1569493"/>
            <a:ext cx="7652756" cy="483130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プロジェクト概念図を表すポンチ絵、イメージを挿入すること</a:t>
            </a: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a:extLst>
              <a:ext uri="{FF2B5EF4-FFF2-40B4-BE49-F238E27FC236}">
                <a16:creationId xmlns:a16="http://schemas.microsoft.com/office/drawing/2014/main" id="{CC659A77-E59A-45C9-9B01-21BA5577672C}"/>
              </a:ext>
            </a:extLst>
          </p:cNvPr>
          <p:cNvSpPr/>
          <p:nvPr/>
        </p:nvSpPr>
        <p:spPr>
          <a:xfrm>
            <a:off x="341983" y="1394747"/>
            <a:ext cx="3744000" cy="288000"/>
          </a:xfrm>
          <a:prstGeom prst="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目的</a:t>
            </a:r>
          </a:p>
        </p:txBody>
      </p:sp>
      <p:sp>
        <p:nvSpPr>
          <p:cNvPr id="6" name="正方形/長方形 5">
            <a:extLst>
              <a:ext uri="{FF2B5EF4-FFF2-40B4-BE49-F238E27FC236}">
                <a16:creationId xmlns:a16="http://schemas.microsoft.com/office/drawing/2014/main" id="{97F8D4A8-E964-4308-BDAD-FF2BAEB2565B}"/>
              </a:ext>
            </a:extLst>
          </p:cNvPr>
          <p:cNvSpPr/>
          <p:nvPr/>
        </p:nvSpPr>
        <p:spPr>
          <a:xfrm>
            <a:off x="341983" y="1682779"/>
            <a:ext cx="3744000" cy="194400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756AA4B7-DE4B-4E12-9746-9D415BF16EE9}"/>
              </a:ext>
            </a:extLst>
          </p:cNvPr>
          <p:cNvSpPr/>
          <p:nvPr/>
        </p:nvSpPr>
        <p:spPr>
          <a:xfrm>
            <a:off x="348416" y="3872643"/>
            <a:ext cx="3744000" cy="288000"/>
          </a:xfrm>
          <a:prstGeom prst="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プロジェクト</a:t>
            </a:r>
            <a:r>
              <a:rPr kumimoji="1" lang="ja-JP" altLang="en-US" sz="14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n-cs"/>
              </a:rPr>
              <a:t>内容</a:t>
            </a:r>
            <a:endPar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a:extLst>
              <a:ext uri="{FF2B5EF4-FFF2-40B4-BE49-F238E27FC236}">
                <a16:creationId xmlns:a16="http://schemas.microsoft.com/office/drawing/2014/main" id="{B5287E12-0451-4C0E-8F48-FBDF8AC9B32B}"/>
              </a:ext>
            </a:extLst>
          </p:cNvPr>
          <p:cNvSpPr/>
          <p:nvPr/>
        </p:nvSpPr>
        <p:spPr>
          <a:xfrm>
            <a:off x="341983" y="4160642"/>
            <a:ext cx="3744000" cy="224015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3337389" y="4995598"/>
            <a:ext cx="7253283" cy="82107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提案内容のまとめがこ</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の</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1</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ページで分かるように</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記載してください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「目的」は、事業期間中に実現を</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目指す達成目的として記載</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して</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世界</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初、国内初が含まれる場合は、どの技術や検証が該当するのか明示すること</a:t>
            </a:r>
            <a:endPar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cxnSp>
        <p:nvCxnSpPr>
          <p:cNvPr id="10" name="直線コネクタ 12">
            <a:extLst>
              <a:ext uri="{FF2B5EF4-FFF2-40B4-BE49-F238E27FC236}">
                <a16:creationId xmlns:a16="http://schemas.microsoft.com/office/drawing/2014/main" id="{D9D4AF73-F73E-4525-B369-DF0A23A09C2F}"/>
              </a:ext>
            </a:extLst>
          </p:cNvPr>
          <p:cNvCxnSpPr>
            <a:cxnSpLocks/>
          </p:cNvCxnSpPr>
          <p:nvPr/>
        </p:nvCxnSpPr>
        <p:spPr bwMode="auto">
          <a:xfrm>
            <a:off x="4363038" y="1423142"/>
            <a:ext cx="766206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C5C97B81-32F3-4188-8BE7-4DFC82D2DD2E}"/>
              </a:ext>
            </a:extLst>
          </p:cNvPr>
          <p:cNvSpPr>
            <a:spLocks noChangeArrowheads="1"/>
          </p:cNvSpPr>
          <p:nvPr/>
        </p:nvSpPr>
        <p:spPr bwMode="auto">
          <a:xfrm>
            <a:off x="6899166" y="1310178"/>
            <a:ext cx="2270932"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プロジェクトの概念図</a:t>
            </a:r>
            <a:endPar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640576" y="493990"/>
            <a:ext cx="6227721"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具体的なプロジェクト名称を記載</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（例）水空合体</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ドローンの試験飛行、</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洋上浮体式太陽光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発電システムの検証・・</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2579506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lang="ja-JP" altLang="en-US" dirty="0"/>
              <a:t>　基本情報</a:t>
            </a:r>
            <a:r>
              <a:rPr lang="en-US" altLang="ja-JP" dirty="0" smtClean="0"/>
              <a:t>】</a:t>
            </a:r>
            <a:br>
              <a:rPr lang="en-US" altLang="ja-JP" dirty="0" smtClean="0"/>
            </a:br>
            <a:endParaRPr kumimoji="1" lang="ja-JP" altLang="en-US" dirty="0"/>
          </a:p>
        </p:txBody>
      </p:sp>
      <p:graphicFrame>
        <p:nvGraphicFramePr>
          <p:cNvPr id="16" name="Table 1">
            <a:extLst>
              <a:ext uri="{FF2B5EF4-FFF2-40B4-BE49-F238E27FC236}">
                <a16:creationId xmlns:a16="http://schemas.microsoft.com/office/drawing/2014/main" id="{06186504-EAB4-4416-96D5-59909DCBF290}"/>
              </a:ext>
            </a:extLst>
          </p:cNvPr>
          <p:cNvGraphicFramePr>
            <a:graphicFrameLocks noGrp="1"/>
          </p:cNvGraphicFramePr>
          <p:nvPr>
            <p:extLst/>
          </p:nvPr>
        </p:nvGraphicFramePr>
        <p:xfrm>
          <a:off x="148195"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smtClean="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kumimoji="1" lang="ja-JP" altLang="en-US" sz="1200" b="1" kern="100" dirty="0" smtClean="0">
                          <a:solidFill>
                            <a:schemeClr val="bg1"/>
                          </a:solidFill>
                          <a:effectLst/>
                          <a:latin typeface="Meiryo UI" panose="020B0604030504040204" pitchFamily="50" charset="-128"/>
                          <a:ea typeface="Meiryo UI" panose="020B0604030504040204" pitchFamily="50" charset="-128"/>
                          <a:cs typeface="+mn-cs"/>
                        </a:rPr>
                        <a:t>部署・</a:t>
                      </a:r>
                      <a:r>
                        <a:rPr lang="ja-JP" sz="1200" kern="100" dirty="0" smtClean="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smtClean="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a:t>
                      </a:r>
                      <a:r>
                        <a:rPr lang="ja-JP" sz="1200" kern="100" dirty="0" smtClean="0">
                          <a:effectLst/>
                          <a:latin typeface="Meiryo UI" panose="020B0604030504040204" pitchFamily="50" charset="-128"/>
                          <a:ea typeface="Meiryo UI" panose="020B0604030504040204" pitchFamily="50" charset="-128"/>
                        </a:rPr>
                        <a:t>年</a:t>
                      </a:r>
                      <a:r>
                        <a:rPr lang="ja-JP" altLang="en-US" sz="1200" kern="100" dirty="0" smtClean="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smtClean="0">
                          <a:effectLst/>
                          <a:latin typeface="Meiryo UI" panose="020B0604030504040204" pitchFamily="50" charset="-128"/>
                          <a:ea typeface="Meiryo UI" panose="020B0604030504040204" pitchFamily="50" charset="-128"/>
                        </a:rPr>
                        <a:t>（電話）</a:t>
                      </a:r>
                      <a:endParaRPr lang="en-US" altLang="ja-JP" sz="1200" kern="100" dirty="0" smtClean="0">
                        <a:effectLst/>
                        <a:latin typeface="Meiryo UI" panose="020B0604030504040204" pitchFamily="50" charset="-128"/>
                        <a:ea typeface="Meiryo UI" panose="020B0604030504040204" pitchFamily="50" charset="-128"/>
                      </a:endParaRPr>
                    </a:p>
                    <a:p>
                      <a:pPr algn="l"/>
                      <a:r>
                        <a:rPr lang="ja-JP" altLang="en-US" sz="12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cxnSp>
        <p:nvCxnSpPr>
          <p:cNvPr id="17"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18"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代表団体</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9" name="直線コネクタ 18">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20"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スタートアップ</a:t>
            </a:r>
          </a:p>
        </p:txBody>
      </p:sp>
      <p:graphicFrame>
        <p:nvGraphicFramePr>
          <p:cNvPr id="21" name="Table 1">
            <a:extLst>
              <a:ext uri="{FF2B5EF4-FFF2-40B4-BE49-F238E27FC236}">
                <a16:creationId xmlns:a16="http://schemas.microsoft.com/office/drawing/2014/main" id="{06186504-EAB4-4416-96D5-59909DCBF290}"/>
              </a:ext>
            </a:extLst>
          </p:cNvPr>
          <p:cNvGraphicFramePr>
            <a:graphicFrameLocks noGrp="1"/>
          </p:cNvGraphicFramePr>
          <p:nvPr>
            <p:extLst/>
          </p:nvPr>
        </p:nvGraphicFramePr>
        <p:xfrm>
          <a:off x="6200977"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smtClean="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smtClean="0">
                          <a:solidFill>
                            <a:schemeClr val="bg1"/>
                          </a:solidFill>
                          <a:effectLst/>
                          <a:latin typeface="Meiryo UI" panose="020B0604030504040204" pitchFamily="50" charset="-128"/>
                          <a:ea typeface="Meiryo UI" panose="020B0604030504040204" pitchFamily="50" charset="-128"/>
                        </a:rPr>
                        <a:t>部署・</a:t>
                      </a:r>
                      <a:r>
                        <a:rPr lang="ja-JP" sz="1200" kern="100" dirty="0" smtClean="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smtClean="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a:t>
                      </a:r>
                      <a:r>
                        <a:rPr lang="ja-JP" sz="1200" kern="100" dirty="0" smtClean="0">
                          <a:effectLst/>
                          <a:latin typeface="Meiryo UI" panose="020B0604030504040204" pitchFamily="50" charset="-128"/>
                          <a:ea typeface="Meiryo UI" panose="020B0604030504040204" pitchFamily="50" charset="-128"/>
                        </a:rPr>
                        <a:t>年</a:t>
                      </a:r>
                      <a:r>
                        <a:rPr lang="ja-JP" altLang="en-US" sz="1200" kern="100" dirty="0" smtClean="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r>
                        <a:rPr lang="ja-JP" altLang="en-US" sz="1200" kern="100" dirty="0" smtClean="0">
                          <a:effectLst/>
                          <a:latin typeface="Meiryo UI" panose="020B0604030504040204" pitchFamily="50" charset="-128"/>
                          <a:ea typeface="Meiryo UI" panose="020B0604030504040204" pitchFamily="50" charset="-128"/>
                        </a:rPr>
                        <a:t>）</a:t>
                      </a:r>
                      <a:endParaRPr lang="en-US" altLang="ja-JP" sz="1200" kern="100" dirty="0" smtClean="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397078" y="566752"/>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代表</a:t>
            </a: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団体がスタートアップ事業者の場合は記載</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不要</a:t>
            </a:r>
            <a:endPar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014518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ja-JP" altLang="en-US" dirty="0"/>
              <a:t>　背景・目的</a:t>
            </a:r>
            <a:r>
              <a:rPr lang="en-US" altLang="ja-JP" dirty="0" smtClean="0"/>
              <a:t>】</a:t>
            </a:r>
            <a:br>
              <a:rPr lang="en-US" altLang="ja-JP" dirty="0" smtClean="0"/>
            </a:br>
            <a:endParaRPr kumimoji="1" lang="ja-JP" altLang="en-US" dirty="0"/>
          </a:p>
        </p:txBody>
      </p:sp>
      <p:sp>
        <p:nvSpPr>
          <p:cNvPr id="4" name="正方形/長方形 3">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endParaRPr>
          </a:p>
        </p:txBody>
      </p:sp>
      <p:cxnSp>
        <p:nvCxnSpPr>
          <p:cNvPr id="5"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6"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背景</a:t>
            </a:r>
          </a:p>
        </p:txBody>
      </p:sp>
      <p:cxnSp>
        <p:nvCxnSpPr>
          <p:cNvPr id="7" name="直線コネクタ 6">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8"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目的</a:t>
            </a:r>
          </a:p>
        </p:txBody>
      </p:sp>
      <p:sp>
        <p:nvSpPr>
          <p:cNvPr id="9" name="正方形/長方形 8">
            <a:extLst>
              <a:ext uri="{FF2B5EF4-FFF2-40B4-BE49-F238E27FC236}">
                <a16:creationId xmlns:a16="http://schemas.microsoft.com/office/drawing/2014/main" id="{7F50B7F7-ADB5-40E0-8FA8-4C228D849299}"/>
              </a:ext>
            </a:extLst>
          </p:cNvPr>
          <p:cNvSpPr/>
          <p:nvPr/>
        </p:nvSpPr>
        <p:spPr>
          <a:xfrm>
            <a:off x="6223380"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10" name="AutoShape 10">
            <a:extLst>
              <a:ext uri="{FF2B5EF4-FFF2-40B4-BE49-F238E27FC236}">
                <a16:creationId xmlns:a16="http://schemas.microsoft.com/office/drawing/2014/main" id="{3CC166C8-F8F4-433F-8CCD-57D615D6FC9B}"/>
              </a:ext>
            </a:extLst>
          </p:cNvPr>
          <p:cNvSpPr>
            <a:spLocks noChangeArrowheads="1"/>
          </p:cNvSpPr>
          <p:nvPr/>
        </p:nvSpPr>
        <p:spPr bwMode="auto">
          <a:xfrm>
            <a:off x="2638822" y="2708957"/>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背景においては、東京都の抱える社会課題や、今回、それを捉えた理由について根拠</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も交えて記載ください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目的</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には解決方針と、どのように社会課題の解決に寄与するかを具体的に記載ください</a:t>
            </a:r>
            <a:endPar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68400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１　</a:t>
            </a:r>
            <a:r>
              <a:rPr lang="en-US" altLang="ja-JP" b="1" dirty="0" smtClean="0"/>
              <a:t>XXX</a:t>
            </a:r>
            <a:r>
              <a:rPr lang="ja-JP" altLang="en-US" dirty="0" smtClean="0"/>
              <a:t>の取組概要</a:t>
            </a:r>
            <a:r>
              <a:rPr lang="en-US" altLang="ja-JP" dirty="0"/>
              <a:t>】</a:t>
            </a:r>
            <a:endParaRPr kumimoji="1" lang="ja-JP" altLang="en-US" dirty="0"/>
          </a:p>
        </p:txBody>
      </p:sp>
      <p:sp>
        <p:nvSpPr>
          <p:cNvPr id="7"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04702" y="3070623"/>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プロジェクト内容</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について</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イメージ図・ポンチ絵、図表を活用して具体的</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に記載して</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スタートアップがどのようにプロジェクトに関わるかを明示してください</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背景・目的を踏まえ、具体的にどんな実施項目を設けて何を行っていくかを記載ください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（実施</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テーマ</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、実施項目、検証内容、取り組みの工夫</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、全体</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スキーム等）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04702" y="1057133"/>
            <a:ext cx="2517696" cy="384321"/>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err="1" smtClean="0">
                <a:ln>
                  <a:noFill/>
                </a:ln>
                <a:solidFill>
                  <a:srgbClr val="000000"/>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プロジェクト名を記載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6" name="テキスト プレースホルダー 8"/>
          <p:cNvSpPr>
            <a:spLocks noGrp="1"/>
          </p:cNvSpPr>
          <p:nvPr>
            <p:ph type="body" sz="quarter" idx="13"/>
          </p:nvPr>
        </p:nvSpPr>
        <p:spPr>
          <a:xfrm>
            <a:off x="164757" y="938530"/>
            <a:ext cx="12027243" cy="421740"/>
          </a:xfrm>
        </p:spPr>
        <p:txBody>
          <a:bodyPr/>
          <a:lstStyle/>
          <a:p>
            <a:endParaRPr kumimoji="1" lang="ja-JP" altLang="en-US" dirty="0"/>
          </a:p>
        </p:txBody>
      </p:sp>
    </p:spTree>
    <p:extLst>
      <p:ext uri="{BB962C8B-B14F-4D97-AF65-F5344CB8AC3E}">
        <p14:creationId xmlns:p14="http://schemas.microsoft.com/office/powerpoint/2010/main" val="373828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２　</a:t>
            </a:r>
            <a:r>
              <a:rPr lang="en-US" altLang="ja-JP" b="1" dirty="0" smtClean="0"/>
              <a:t>XXX</a:t>
            </a:r>
            <a:r>
              <a:rPr lang="ja-JP" altLang="en-US" b="1" dirty="0"/>
              <a:t>の</a:t>
            </a:r>
            <a:r>
              <a:rPr lang="ja-JP" altLang="en-US" dirty="0" smtClean="0"/>
              <a:t>東京</a:t>
            </a:r>
            <a:r>
              <a:rPr lang="ja-JP" altLang="en-US" dirty="0"/>
              <a:t>ベイ</a:t>
            </a:r>
            <a:r>
              <a:rPr lang="en-US" altLang="ja-JP" dirty="0" err="1"/>
              <a:t>eSG</a:t>
            </a:r>
            <a:r>
              <a:rPr lang="ja-JP" altLang="en-US" dirty="0"/>
              <a:t>プロジェクトとの親和性</a:t>
            </a:r>
            <a:r>
              <a:rPr lang="en-US" altLang="ja-JP" dirty="0"/>
              <a:t>】</a:t>
            </a:r>
            <a:endParaRPr kumimoji="1" lang="ja-JP" altLang="en-US" dirty="0"/>
          </a:p>
        </p:txBody>
      </p:sp>
      <p:sp>
        <p:nvSpPr>
          <p:cNvPr id="6"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708957"/>
            <a:ext cx="6912000" cy="1671454"/>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東京</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ベイ</a:t>
            </a:r>
            <a:r>
              <a:rPr kumimoji="0" lang="en-US" altLang="ja-JP" sz="1400" b="1" i="0" u="none" strike="noStrike" kern="0" cap="none" spc="0" normalizeH="0" baseline="0" noProof="0" dirty="0" err="1">
                <a:ln>
                  <a:noFill/>
                </a:ln>
                <a:solidFill>
                  <a:srgbClr val="000000"/>
                </a:solidFill>
                <a:effectLst/>
                <a:uLnTx/>
                <a:uFillTx/>
                <a:latin typeface="Meiryo UI" panose="020B0604030504040204" pitchFamily="50" charset="-128"/>
                <a:ea typeface="Meiryo UI"/>
                <a:cs typeface="+mn-cs"/>
              </a:rPr>
              <a:t>eSG</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と親和性があるポイント</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について具体的に記載ください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要領</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以下に留意して記載ください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東京ベイ</a:t>
            </a:r>
            <a:r>
              <a:rPr kumimoji="0" lang="en-US" altLang="ja-JP" sz="1400" b="0" i="0" u="none" strike="noStrike" kern="0" cap="none" spc="0" normalizeH="0" baseline="0" noProof="0" dirty="0" err="1" smtClean="0">
                <a:ln>
                  <a:noFill/>
                </a:ln>
                <a:solidFill>
                  <a:srgbClr val="000000"/>
                </a:solidFill>
                <a:effectLst/>
                <a:uLnTx/>
                <a:uFillTx/>
                <a:latin typeface="Meiryo UI" panose="020B0604030504040204" pitchFamily="50" charset="-128"/>
                <a:ea typeface="Meiryo UI"/>
                <a:cs typeface="+mn-cs"/>
              </a:rPr>
              <a:t>eSG</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プロジェクトにおける内容（４つの戦略や未来の都市像など）と</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
            </a:r>
            <a:b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合致しているポイント</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中央防波堤エリアの特徴を生かした取組内容といえるポイント</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
            </a:r>
            <a:b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（実施</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エリア</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詳細は「公募要領」参照）</a:t>
            </a:r>
            <a:endPar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5" name="テキスト プレースホルダー 8"/>
          <p:cNvSpPr>
            <a:spLocks noGrp="1"/>
          </p:cNvSpPr>
          <p:nvPr>
            <p:ph type="body" sz="quarter" idx="13"/>
          </p:nvPr>
        </p:nvSpPr>
        <p:spPr>
          <a:xfrm>
            <a:off x="164757" y="938530"/>
            <a:ext cx="12027243" cy="421740"/>
          </a:xfrm>
        </p:spPr>
        <p:txBody>
          <a:bodyPr/>
          <a:lstStyle/>
          <a:p>
            <a:endParaRPr kumimoji="1" lang="ja-JP" altLang="en-US" dirty="0"/>
          </a:p>
        </p:txBody>
      </p:sp>
      <p:sp>
        <p:nvSpPr>
          <p:cNvPr id="4"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1088565"/>
            <a:ext cx="2517696" cy="384321"/>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err="1" smtClean="0">
                <a:ln>
                  <a:noFill/>
                </a:ln>
                <a:solidFill>
                  <a:srgbClr val="000000"/>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プロジェクト名を記載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373569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３　技術詳細・実績等</a:t>
            </a:r>
            <a:r>
              <a:rPr lang="en-US" altLang="ja-JP" dirty="0"/>
              <a:t>】</a:t>
            </a:r>
            <a:endParaRPr kumimoji="1" lang="ja-JP" altLang="en-US" dirty="0"/>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708957"/>
            <a:ext cx="6912000" cy="2098174"/>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活用</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する技術に関する新規性および</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独自性</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に</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ついて具体的に記載ください。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「世界初」「国内初」のポイントは具体的に明示してください。</a:t>
            </a:r>
            <a:endPar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スタートアップが提供される技術及び実績についても明示してください。</a:t>
            </a:r>
            <a:endPar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最先端</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のテクノロジーを活用した新たな切り口を示す内容であるか</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（技術単体の新規性だけでなく、既存技術の組合せによる</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新規性も考慮します）</a:t>
            </a:r>
            <a:endPar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活用する技術の独自性や競合優位性が実績・特許・体制等から担保されているか</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1563039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４　将来展開</a:t>
            </a:r>
            <a:r>
              <a:rPr lang="en-US" altLang="ja-JP" dirty="0"/>
              <a:t>】</a:t>
            </a:r>
            <a:endParaRPr kumimoji="1" lang="ja-JP" altLang="en-US" dirty="0"/>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708957"/>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を具体的に記載</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ください</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中央防波堤エリアから周辺ベイエリアへと社会実装に向けたステップが連続性・具体性をもって描かれているか</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上記ステップごとで想定される課題認識</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および</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対応</a:t>
            </a:r>
            <a:r>
              <a:rPr kumimoji="0" lang="ja-JP" altLang="en-US" sz="14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a:cs typeface="+mn-cs"/>
              </a:rPr>
              <a:t>方針</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を明記できているか</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3576394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コンテンツ_Light">
  <a:themeElements>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10000"/>
            <a:lumOff val="90000"/>
          </a:schemeClr>
        </a:solidFill>
        <a:ln w="3175">
          <a:solidFill>
            <a:schemeClr val="tx1"/>
          </a:solidFill>
        </a:ln>
        <a:effectLst/>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kumimoji="1" sz="14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317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oAutofit/>
      </a:bodyPr>
      <a:lstStyle>
        <a:defPPr algn="l" defTabSz="288000">
          <a:defRPr kumimoji="1">
            <a:latin typeface="+mn-ea"/>
          </a:defRPr>
        </a:defPPr>
      </a:lstStyle>
    </a:txDef>
  </a:objectDefaults>
  <a:extraClrSchemeLst/>
  <a:custClrLst>
    <a:custClr name="Yellow">
      <a:srgbClr val="FFC400"/>
    </a:custClr>
    <a:custClr name="Orange">
      <a:srgbClr val="FF7A00"/>
    </a:custClr>
    <a:custClr name="Orange 100">
      <a:srgbClr val="E42600"/>
    </a:custClr>
    <a:custClr name="Orange 150">
      <a:srgbClr val="B22000"/>
    </a:custClr>
  </a:custClrLst>
  <a:extLst>
    <a:ext uri="{05A4C25C-085E-4340-85A3-A5531E510DB2}">
      <thm15:themeFamily xmlns:thm15="http://schemas.microsoft.com/office/thememl/2012/main" name="経営研プレゼンテーション.potx" id="{D1A9F9E6-44B5-4605-BC46-CFB0C07C78C4}" vid="{204DFD55-4E26-475B-B016-A38D393F235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1972</Words>
  <Application>Microsoft Office PowerPoint</Application>
  <PresentationFormat>ワイド画面</PresentationFormat>
  <Paragraphs>227</Paragraphs>
  <Slides>19</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HGPGothicE</vt:lpstr>
      <vt:lpstr>HGP創英角ｺﾞｼｯｸUB</vt:lpstr>
      <vt:lpstr>Meiryo UI</vt:lpstr>
      <vt:lpstr>游ゴシック</vt:lpstr>
      <vt:lpstr>Arial</vt:lpstr>
      <vt:lpstr>Calibri</vt:lpstr>
      <vt:lpstr>Times New Roman</vt:lpstr>
      <vt:lpstr>Wingdings</vt:lpstr>
      <vt:lpstr>コンテンツ_Light</vt:lpstr>
      <vt:lpstr>PowerPoint プレゼンテーション</vt:lpstr>
      <vt:lpstr>【企画提案書概要】 XXXXXX（プロジェクト名を記載）</vt:lpstr>
      <vt:lpstr>【提案内容のサマリ】 XXXXXX（プロジェクト名を記載）</vt:lpstr>
      <vt:lpstr>【0　基本情報】 </vt:lpstr>
      <vt:lpstr>【1　背景・目的】 </vt:lpstr>
      <vt:lpstr>【２　プロジェクト内容】 【２.１　XXXの取組概要】</vt:lpstr>
      <vt:lpstr>【２　プロジェクト内容】 【２.２　XXXの東京ベイeSGプロジェクトとの親和性】</vt:lpstr>
      <vt:lpstr>【２　プロジェクト内容】 【２.３　技術詳細・実績等】</vt:lpstr>
      <vt:lpstr>【２　プロジェクト内容】 【２.４　将来展開】</vt:lpstr>
      <vt:lpstr>【３　実施計画】 【３.１　実施スケジュール】</vt:lpstr>
      <vt:lpstr>【３　実施計画】 【３.２　実施体制・役割分担】</vt:lpstr>
      <vt:lpstr>【３　実施計画】 【３.３　安全対策】</vt:lpstr>
      <vt:lpstr>【３　実施計画】 【３.４　総額・費用内訳】</vt:lpstr>
      <vt:lpstr>【３　実施計画】 【３.５　成果・効果】</vt:lpstr>
      <vt:lpstr>【３　実施計画】 【３.6　法規制・関係者との協議】</vt:lpstr>
      <vt:lpstr>【３　実施計画】 【３.7　図面・施工方法など】</vt:lpstr>
      <vt:lpstr>【追加ページ】 </vt:lpstr>
      <vt:lpstr>PowerPoint プレゼンテーション</vt:lpstr>
      <vt:lpstr>ご作成にあたっての留意事項 </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神川　智裕</dc:creator>
  <cp:lastModifiedBy>神川　智裕</cp:lastModifiedBy>
  <cp:revision>1</cp:revision>
  <dcterms:created xsi:type="dcterms:W3CDTF">2023-07-19T06:56:04Z</dcterms:created>
  <dcterms:modified xsi:type="dcterms:W3CDTF">2023-07-19T06:56:37Z</dcterms:modified>
</cp:coreProperties>
</file>